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5" r:id="rId7"/>
    <p:sldId id="266" r:id="rId8"/>
    <p:sldId id="261" r:id="rId9"/>
    <p:sldId id="267" r:id="rId10"/>
    <p:sldId id="268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4144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377"/>
    <p:restoredTop sz="94649"/>
  </p:normalViewPr>
  <p:slideViewPr>
    <p:cSldViewPr snapToGrid="0">
      <p:cViewPr varScale="1">
        <p:scale>
          <a:sx n="79" d="100"/>
          <a:sy n="79" d="100"/>
        </p:scale>
        <p:origin x="23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0725FC-FF2B-91D1-82B0-EC94910D6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24E6C11-7A21-36C5-77BA-84F9EB315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D47446-E20C-F174-04C4-857F62F01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150D12-E905-6B59-AAAB-8B9A6977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9D3060-284A-A124-B426-23D8AE3AB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3589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E00C77-6DB5-22DC-5A1D-59F10CD15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46FC4A-624B-B569-F7F1-CEC9A9C8B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D53788-2DFC-5E5B-6515-00A2E6DC0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1CEF3C-0FD8-4171-E1A5-1B15006C6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6C273C-60C0-6C50-6728-01F63FC86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6304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6A93054-00AD-CEBC-90F0-E2C34D1349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C155717-0F21-953F-0E30-0E88340CF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3B52D8-FA81-49F8-BDEB-FC52778A3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723E09-F819-A978-D576-39F1B42C2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D2A53D-15AC-8F19-DABD-44F046B7B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4864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C2BE34-4647-8D5C-6877-CAF29B9F0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46A2F3-3155-4465-996D-C29A42505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B90F87-CDC3-3F01-B78E-8182D098F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1D451B-AC36-6CD7-4B44-87CF233F1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71614C-6EA0-CED8-1AFF-E4786F4EC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80289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3EFF68-0427-824D-9425-D13B8E5F6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41980E-25C8-A032-F6B1-4F35E280E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E4BA1A-5075-9204-0DEB-DDC70E321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7E9D30-78C1-F571-E664-CD9DF78CC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2CA337-B710-534D-8CC9-788102140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833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491CFC-965E-6E4D-E2A0-ECC4BDCC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CD3444-A9D5-EA6E-D2F6-C4A757D1CC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6B9E66-C6D8-DEEC-DF40-58D03E4AA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8C9DCF-EF79-5009-EE33-50F42070B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5214D50-0098-250E-4370-AF4945253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7471E2B-F948-40ED-AFBA-A2314B48C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80851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5EA4D4-CEB1-F9A6-127D-C051B79B3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3AABE9-4EA8-1DDA-4B97-FE079C1C8E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938E929-6D42-DF84-DF80-73B5C0AE44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7CD100C-8CA0-D69F-427B-704C71D0FB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3D30E4D-6E44-EA7E-07C5-B7C7A03EE4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CCED005-1825-9695-2F63-CA66ECA8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D3AFF19-EC51-3C57-23AB-755AA4536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F4FD1C7-5FD3-0C50-418A-C5459762B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3815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DFC560-9127-0FED-BA7A-0BB70D9FF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598BED3-81F3-BF6E-2AAB-E7F3B3BD8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B2FE3C-5F52-623F-ECFE-D3B2F03D5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F01240-F8B1-7AAC-44D8-AAFD18B6D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5689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17189E2-D091-185C-E89F-69CD52393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931D8F-F8DB-0C7C-6C86-11E2B8299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C2692D-21A1-C098-7E67-DD2C9AD8E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52980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990E5A-A3B2-989A-3D9F-4B1971860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0EDA71-1E76-A0C0-B6EF-C2B6AADF1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E8B9829-8562-1BB0-F4E4-FBF654DA26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CF43F6-7B01-BD8B-4C78-472F852DF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091E5C2-8CC2-8E2A-C297-FB771B490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1D5DA8-7078-88A1-23E9-BB4301E86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0044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333A12-CC54-7FC2-4061-3E3CB4E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C0295BF-6559-A26D-4B20-D29DB5A465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5F35AB4-BC02-0DC5-2974-242F77866C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F7DDFA-A67B-D5D3-A886-A2890FB62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2955C5-40F0-CAC5-9367-227972891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3CB7CA-143C-D257-2AAD-33A4625B5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997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28611C9-E8FE-112E-C49F-C5DEAFC00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E17D85-488C-56EB-B432-DAC486242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DB41F8-FABA-F095-A63A-E92D059C57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D16B2-20DA-A742-A4A6-7C21EE2E4945}" type="datetimeFigureOut">
              <a:rPr kumimoji="1" lang="zh-CN" altLang="en-US" smtClean="0"/>
              <a:t>2025/8/6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AD06F5-F683-E7E4-399C-0C817C2851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9994D3-0230-8669-6A5B-3A418C9C30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FB746-D4A0-FD44-A6E1-81B0E3207C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19485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67AF5A-E13C-425B-C360-1C2F45623D57}"/>
              </a:ext>
            </a:extLst>
          </p:cNvPr>
          <p:cNvSpPr txBox="1"/>
          <p:nvPr/>
        </p:nvSpPr>
        <p:spPr>
          <a:xfrm>
            <a:off x="1410827" y="1882603"/>
            <a:ext cx="9601162" cy="16953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3600" b="1" dirty="0">
                <a:solidFill>
                  <a:srgbClr val="414455"/>
                </a:solidFill>
                <a:latin typeface="微软雅黑" panose="020B0503020204020204" charset="-122"/>
                <a:ea typeface="微软雅黑" panose="020B0503020204020204" charset="-122"/>
              </a:rPr>
              <a:t>Computer Vision</a:t>
            </a:r>
          </a:p>
          <a:p>
            <a:endParaRPr lang="en-US" altLang="zh-CN" sz="2000" b="1" dirty="0">
              <a:solidFill>
                <a:srgbClr val="414455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ts val="5250"/>
              </a:lnSpc>
            </a:pPr>
            <a:r>
              <a:rPr lang="en-US" altLang="zh-CN" sz="4500" b="1" dirty="0">
                <a:solidFill>
                  <a:srgbClr val="414455"/>
                </a:solidFill>
                <a:latin typeface="微软雅黑" panose="020B0503020204020204" charset="-122"/>
                <a:ea typeface="微软雅黑" panose="020B0503020204020204" charset="-122"/>
              </a:rPr>
              <a:t>       Traffic Sign Recognition</a:t>
            </a:r>
            <a:endParaRPr lang="zh-CN" altLang="en-US" sz="4500" b="1" dirty="0">
              <a:solidFill>
                <a:srgbClr val="41445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TextBox 30">
            <a:extLst>
              <a:ext uri="{FF2B5EF4-FFF2-40B4-BE49-F238E27FC236}">
                <a16:creationId xmlns:a16="http://schemas.microsoft.com/office/drawing/2014/main" id="{2A5824DD-055D-16A7-FCF4-638087E07C84}"/>
              </a:ext>
            </a:extLst>
          </p:cNvPr>
          <p:cNvSpPr txBox="1"/>
          <p:nvPr/>
        </p:nvSpPr>
        <p:spPr>
          <a:xfrm>
            <a:off x="5969726" y="4977865"/>
            <a:ext cx="523891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en-US" altLang="zh-CN" b="1" dirty="0">
                <a:latin typeface="Candara" panose="020E0502030303020204" pitchFamily="34" charset="0"/>
                <a:ea typeface="微软雅黑" panose="020B0503020204020204" charset="-122"/>
              </a:rPr>
              <a:t>Presenters</a:t>
            </a:r>
            <a:r>
              <a:rPr lang="en-US" altLang="zh-CN" dirty="0">
                <a:latin typeface="Candara" panose="020E0502030303020204" pitchFamily="34" charset="0"/>
                <a:ea typeface="微软雅黑" panose="020B0503020204020204" charset="-122"/>
              </a:rPr>
              <a:t>: </a:t>
            </a:r>
            <a:r>
              <a:rPr lang="en-US" altLang="zh-CN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Anqi</a:t>
            </a: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Shen, </a:t>
            </a:r>
            <a:r>
              <a:rPr lang="en-US" altLang="zh-CN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Erdun</a:t>
            </a: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E, Jingjing Lin</a:t>
            </a:r>
            <a:endParaRPr lang="en-US" altLang="zh-CN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5AF091B-20BE-AF68-428A-A299F001BF7D}"/>
              </a:ext>
            </a:extLst>
          </p:cNvPr>
          <p:cNvSpPr/>
          <p:nvPr/>
        </p:nvSpPr>
        <p:spPr>
          <a:xfrm>
            <a:off x="5969726" y="3896177"/>
            <a:ext cx="6222274" cy="570548"/>
          </a:xfrm>
          <a:prstGeom prst="rect">
            <a:avLst/>
          </a:prstGeom>
          <a:solidFill>
            <a:srgbClr val="414455"/>
          </a:solidFill>
          <a:ln>
            <a:solidFill>
              <a:srgbClr val="005A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6D147BC-7307-29D8-6E43-E6EEB67D27FF}"/>
              </a:ext>
            </a:extLst>
          </p:cNvPr>
          <p:cNvSpPr/>
          <p:nvPr/>
        </p:nvSpPr>
        <p:spPr>
          <a:xfrm>
            <a:off x="2" y="1719150"/>
            <a:ext cx="1247637" cy="1128413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6640" tIns="28320" rIns="56640" bIns="28320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TextBox 30">
            <a:extLst>
              <a:ext uri="{FF2B5EF4-FFF2-40B4-BE49-F238E27FC236}">
                <a16:creationId xmlns:a16="http://schemas.microsoft.com/office/drawing/2014/main" id="{8EBA1CD8-677B-FB35-8136-79D3A24E3DDF}"/>
              </a:ext>
            </a:extLst>
          </p:cNvPr>
          <p:cNvSpPr txBox="1"/>
          <p:nvPr/>
        </p:nvSpPr>
        <p:spPr>
          <a:xfrm>
            <a:off x="6096000" y="3981396"/>
            <a:ext cx="6096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2000" b="1" i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German Traﬀic Sign Recognition Benchmark (GTSRB)</a:t>
            </a:r>
          </a:p>
        </p:txBody>
      </p:sp>
    </p:spTree>
    <p:extLst>
      <p:ext uri="{BB962C8B-B14F-4D97-AF65-F5344CB8AC3E}">
        <p14:creationId xmlns:p14="http://schemas.microsoft.com/office/powerpoint/2010/main" val="2398493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>
            <a:extLst>
              <a:ext uri="{FF2B5EF4-FFF2-40B4-BE49-F238E27FC236}">
                <a16:creationId xmlns:a16="http://schemas.microsoft.com/office/drawing/2014/main" id="{3F8587F2-D330-A83C-D193-4FD396B1C7C5}"/>
              </a:ext>
            </a:extLst>
          </p:cNvPr>
          <p:cNvSpPr/>
          <p:nvPr/>
        </p:nvSpPr>
        <p:spPr>
          <a:xfrm>
            <a:off x="-14795" y="1"/>
            <a:ext cx="152074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587552F4-D951-786D-CBA6-93F1290B45E3}"/>
              </a:ext>
            </a:extLst>
          </p:cNvPr>
          <p:cNvSpPr txBox="1"/>
          <p:nvPr/>
        </p:nvSpPr>
        <p:spPr>
          <a:xfrm>
            <a:off x="-36628" y="91370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Introduction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2" name="文本框 7">
            <a:extLst>
              <a:ext uri="{FF2B5EF4-FFF2-40B4-BE49-F238E27FC236}">
                <a16:creationId xmlns:a16="http://schemas.microsoft.com/office/drawing/2014/main" id="{BAE65533-E784-C665-624F-9C58D3C26934}"/>
              </a:ext>
            </a:extLst>
          </p:cNvPr>
          <p:cNvSpPr txBox="1"/>
          <p:nvPr/>
        </p:nvSpPr>
        <p:spPr>
          <a:xfrm>
            <a:off x="-41546" y="1827408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6" name="文本框 7">
            <a:extLst>
              <a:ext uri="{FF2B5EF4-FFF2-40B4-BE49-F238E27FC236}">
                <a16:creationId xmlns:a16="http://schemas.microsoft.com/office/drawing/2014/main" id="{CF29738F-DECE-4AC3-044F-3EDA546A5F9F}"/>
              </a:ext>
            </a:extLst>
          </p:cNvPr>
          <p:cNvSpPr txBox="1"/>
          <p:nvPr/>
        </p:nvSpPr>
        <p:spPr>
          <a:xfrm>
            <a:off x="-47621" y="2765037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Methodology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7" name="Rectangle 10">
            <a:extLst>
              <a:ext uri="{FF2B5EF4-FFF2-40B4-BE49-F238E27FC236}">
                <a16:creationId xmlns:a16="http://schemas.microsoft.com/office/drawing/2014/main" id="{D04FA846-74E1-10D5-68B9-5B283027F407}"/>
              </a:ext>
            </a:extLst>
          </p:cNvPr>
          <p:cNvSpPr/>
          <p:nvPr/>
        </p:nvSpPr>
        <p:spPr>
          <a:xfrm>
            <a:off x="172" y="3544358"/>
            <a:ext cx="1505948" cy="618123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28" name="Straight Connector 11">
            <a:extLst>
              <a:ext uri="{FF2B5EF4-FFF2-40B4-BE49-F238E27FC236}">
                <a16:creationId xmlns:a16="http://schemas.microsoft.com/office/drawing/2014/main" id="{2F34ED76-7ECB-1D2C-5582-B18D64DEBA8D}"/>
              </a:ext>
            </a:extLst>
          </p:cNvPr>
          <p:cNvCxnSpPr/>
          <p:nvPr/>
        </p:nvCxnSpPr>
        <p:spPr>
          <a:xfrm>
            <a:off x="-1688" y="3515327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5">
            <a:extLst>
              <a:ext uri="{FF2B5EF4-FFF2-40B4-BE49-F238E27FC236}">
                <a16:creationId xmlns:a16="http://schemas.microsoft.com/office/drawing/2014/main" id="{D074BE58-50B4-096B-DE0E-A48F400E6D3D}"/>
              </a:ext>
            </a:extLst>
          </p:cNvPr>
          <p:cNvCxnSpPr/>
          <p:nvPr/>
        </p:nvCxnSpPr>
        <p:spPr>
          <a:xfrm>
            <a:off x="-1689" y="4192338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7">
            <a:extLst>
              <a:ext uri="{FF2B5EF4-FFF2-40B4-BE49-F238E27FC236}">
                <a16:creationId xmlns:a16="http://schemas.microsoft.com/office/drawing/2014/main" id="{082FD152-FD7E-39B8-6099-70F92B1801D4}"/>
              </a:ext>
            </a:extLst>
          </p:cNvPr>
          <p:cNvSpPr txBox="1"/>
          <p:nvPr/>
        </p:nvSpPr>
        <p:spPr>
          <a:xfrm>
            <a:off x="-41823" y="3711232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Results</a:t>
            </a:r>
            <a:endParaRPr lang="zh-CN" altLang="en-US" sz="1350" dirty="0">
              <a:solidFill>
                <a:schemeClr val="bg1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7" name="文本框 7">
            <a:extLst>
              <a:ext uri="{FF2B5EF4-FFF2-40B4-BE49-F238E27FC236}">
                <a16:creationId xmlns:a16="http://schemas.microsoft.com/office/drawing/2014/main" id="{E969D533-ADEE-2FA7-5FE7-7BCC65431688}"/>
              </a:ext>
            </a:extLst>
          </p:cNvPr>
          <p:cNvSpPr txBox="1"/>
          <p:nvPr/>
        </p:nvSpPr>
        <p:spPr>
          <a:xfrm>
            <a:off x="-48710" y="462493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Discussion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42" name="文本框 7">
            <a:extLst>
              <a:ext uri="{FF2B5EF4-FFF2-40B4-BE49-F238E27FC236}">
                <a16:creationId xmlns:a16="http://schemas.microsoft.com/office/drawing/2014/main" id="{6E0F1299-855D-C924-1DDD-420AEA3D20E7}"/>
              </a:ext>
            </a:extLst>
          </p:cNvPr>
          <p:cNvSpPr txBox="1"/>
          <p:nvPr/>
        </p:nvSpPr>
        <p:spPr>
          <a:xfrm>
            <a:off x="-49799" y="5538296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Conclusion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5" name="文本框 13">
            <a:extLst>
              <a:ext uri="{FF2B5EF4-FFF2-40B4-BE49-F238E27FC236}">
                <a16:creationId xmlns:a16="http://schemas.microsoft.com/office/drawing/2014/main" id="{E3E18DEC-3D5B-8D93-78CD-F64DCA1E8839}"/>
              </a:ext>
            </a:extLst>
          </p:cNvPr>
          <p:cNvSpPr txBox="1"/>
          <p:nvPr/>
        </p:nvSpPr>
        <p:spPr>
          <a:xfrm>
            <a:off x="2235281" y="558937"/>
            <a:ext cx="90804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lso compared the test accuracy of the two models using a </a:t>
            </a:r>
            <a:r>
              <a:rPr lang="en-US" altLang="zh-CN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bar chart</a:t>
            </a:r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84C1486-FE25-9F7A-7332-A92E32B27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6688" y="1041014"/>
            <a:ext cx="5966540" cy="3688055"/>
          </a:xfrm>
          <a:prstGeom prst="rect">
            <a:avLst/>
          </a:prstGeom>
        </p:spPr>
      </p:pic>
      <p:sp>
        <p:nvSpPr>
          <p:cNvPr id="4" name="文本框 13">
            <a:extLst>
              <a:ext uri="{FF2B5EF4-FFF2-40B4-BE49-F238E27FC236}">
                <a16:creationId xmlns:a16="http://schemas.microsoft.com/office/drawing/2014/main" id="{81F91037-1490-10FE-8D4A-F9C3E194CE54}"/>
              </a:ext>
            </a:extLst>
          </p:cNvPr>
          <p:cNvSpPr txBox="1"/>
          <p:nvPr/>
        </p:nvSpPr>
        <p:spPr>
          <a:xfrm>
            <a:off x="2235281" y="4798468"/>
            <a:ext cx="93906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Finally, we present </a:t>
            </a:r>
            <a:r>
              <a:rPr lang="en-US" altLang="zh-CN" sz="24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 outputs </a:t>
            </a:r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 our model, showing the predicted class and top-5 probabilities for each input traffic sign.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Most predictions are correct, rare misclassifications occur mostly among triangular warning signs that share similar colors and shapes.</a:t>
            </a:r>
          </a:p>
        </p:txBody>
      </p:sp>
    </p:spTree>
    <p:extLst>
      <p:ext uri="{BB962C8B-B14F-4D97-AF65-F5344CB8AC3E}">
        <p14:creationId xmlns:p14="http://schemas.microsoft.com/office/powerpoint/2010/main" val="1421420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>
            <a:extLst>
              <a:ext uri="{FF2B5EF4-FFF2-40B4-BE49-F238E27FC236}">
                <a16:creationId xmlns:a16="http://schemas.microsoft.com/office/drawing/2014/main" id="{3F8587F2-D330-A83C-D193-4FD396B1C7C5}"/>
              </a:ext>
            </a:extLst>
          </p:cNvPr>
          <p:cNvSpPr/>
          <p:nvPr/>
        </p:nvSpPr>
        <p:spPr>
          <a:xfrm>
            <a:off x="-14795" y="1"/>
            <a:ext cx="152074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587552F4-D951-786D-CBA6-93F1290B45E3}"/>
              </a:ext>
            </a:extLst>
          </p:cNvPr>
          <p:cNvSpPr txBox="1"/>
          <p:nvPr/>
        </p:nvSpPr>
        <p:spPr>
          <a:xfrm>
            <a:off x="-36628" y="91370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Introduction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2" name="文本框 7">
            <a:extLst>
              <a:ext uri="{FF2B5EF4-FFF2-40B4-BE49-F238E27FC236}">
                <a16:creationId xmlns:a16="http://schemas.microsoft.com/office/drawing/2014/main" id="{BAE65533-E784-C665-624F-9C58D3C26934}"/>
              </a:ext>
            </a:extLst>
          </p:cNvPr>
          <p:cNvSpPr txBox="1"/>
          <p:nvPr/>
        </p:nvSpPr>
        <p:spPr>
          <a:xfrm>
            <a:off x="-41546" y="1827408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6" name="文本框 7">
            <a:extLst>
              <a:ext uri="{FF2B5EF4-FFF2-40B4-BE49-F238E27FC236}">
                <a16:creationId xmlns:a16="http://schemas.microsoft.com/office/drawing/2014/main" id="{CF29738F-DECE-4AC3-044F-3EDA546A5F9F}"/>
              </a:ext>
            </a:extLst>
          </p:cNvPr>
          <p:cNvSpPr txBox="1"/>
          <p:nvPr/>
        </p:nvSpPr>
        <p:spPr>
          <a:xfrm>
            <a:off x="-47621" y="2765037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Methodology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0" name="文本框 7">
            <a:extLst>
              <a:ext uri="{FF2B5EF4-FFF2-40B4-BE49-F238E27FC236}">
                <a16:creationId xmlns:a16="http://schemas.microsoft.com/office/drawing/2014/main" id="{082FD152-FD7E-39B8-6099-70F92B1801D4}"/>
              </a:ext>
            </a:extLst>
          </p:cNvPr>
          <p:cNvSpPr txBox="1"/>
          <p:nvPr/>
        </p:nvSpPr>
        <p:spPr>
          <a:xfrm>
            <a:off x="-41823" y="3711232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Results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4" name="Rectangle 10">
            <a:extLst>
              <a:ext uri="{FF2B5EF4-FFF2-40B4-BE49-F238E27FC236}">
                <a16:creationId xmlns:a16="http://schemas.microsoft.com/office/drawing/2014/main" id="{924A05BC-0888-FB2F-3467-ECFC12B25E96}"/>
              </a:ext>
            </a:extLst>
          </p:cNvPr>
          <p:cNvSpPr/>
          <p:nvPr/>
        </p:nvSpPr>
        <p:spPr>
          <a:xfrm>
            <a:off x="-6715" y="4458061"/>
            <a:ext cx="1505948" cy="618123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35" name="Straight Connector 11">
            <a:extLst>
              <a:ext uri="{FF2B5EF4-FFF2-40B4-BE49-F238E27FC236}">
                <a16:creationId xmlns:a16="http://schemas.microsoft.com/office/drawing/2014/main" id="{DE4E13B3-C4CB-AFAF-5584-7706F10A0B1B}"/>
              </a:ext>
            </a:extLst>
          </p:cNvPr>
          <p:cNvCxnSpPr/>
          <p:nvPr/>
        </p:nvCxnSpPr>
        <p:spPr>
          <a:xfrm>
            <a:off x="-8575" y="4429030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15">
            <a:extLst>
              <a:ext uri="{FF2B5EF4-FFF2-40B4-BE49-F238E27FC236}">
                <a16:creationId xmlns:a16="http://schemas.microsoft.com/office/drawing/2014/main" id="{6CB3D61E-6F7B-5073-7D6C-0D985B2DC0D8}"/>
              </a:ext>
            </a:extLst>
          </p:cNvPr>
          <p:cNvCxnSpPr/>
          <p:nvPr/>
        </p:nvCxnSpPr>
        <p:spPr>
          <a:xfrm>
            <a:off x="-8576" y="5106041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7">
            <a:extLst>
              <a:ext uri="{FF2B5EF4-FFF2-40B4-BE49-F238E27FC236}">
                <a16:creationId xmlns:a16="http://schemas.microsoft.com/office/drawing/2014/main" id="{E969D533-ADEE-2FA7-5FE7-7BCC65431688}"/>
              </a:ext>
            </a:extLst>
          </p:cNvPr>
          <p:cNvSpPr txBox="1"/>
          <p:nvPr/>
        </p:nvSpPr>
        <p:spPr>
          <a:xfrm>
            <a:off x="-48710" y="462493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Discussion</a:t>
            </a:r>
            <a:endParaRPr lang="zh-CN" altLang="en-US" sz="1350" dirty="0">
              <a:solidFill>
                <a:schemeClr val="bg1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42" name="文本框 7">
            <a:extLst>
              <a:ext uri="{FF2B5EF4-FFF2-40B4-BE49-F238E27FC236}">
                <a16:creationId xmlns:a16="http://schemas.microsoft.com/office/drawing/2014/main" id="{6E0F1299-855D-C924-1DDD-420AEA3D20E7}"/>
              </a:ext>
            </a:extLst>
          </p:cNvPr>
          <p:cNvSpPr txBox="1"/>
          <p:nvPr/>
        </p:nvSpPr>
        <p:spPr>
          <a:xfrm>
            <a:off x="-49799" y="5538296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Conclusion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" name="文本框 13">
            <a:extLst>
              <a:ext uri="{FF2B5EF4-FFF2-40B4-BE49-F238E27FC236}">
                <a16:creationId xmlns:a16="http://schemas.microsoft.com/office/drawing/2014/main" id="{E3BF4878-F09F-7B60-B1C3-AAE87817867B}"/>
              </a:ext>
            </a:extLst>
          </p:cNvPr>
          <p:cNvSpPr txBox="1"/>
          <p:nvPr/>
        </p:nvSpPr>
        <p:spPr>
          <a:xfrm>
            <a:off x="2316930" y="862897"/>
            <a:ext cx="893346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en-US" altLang="zh-CN" sz="24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Limitations</a:t>
            </a:r>
            <a:r>
              <a:rPr lang="zh-CN" altLang="zh-CN" sz="24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​</a:t>
            </a:r>
            <a:endParaRPr lang="zh-CN" altLang="zh-CN" sz="24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Risk of overfitting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Real-world performance drop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 resource demands</a:t>
            </a:r>
          </a:p>
          <a:p>
            <a:pPr algn="l" rtl="0" fontAlgn="base"/>
            <a:r>
              <a:rPr lang="en-US" altLang="zh-CN" sz="24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​</a:t>
            </a:r>
          </a:p>
          <a:p>
            <a:pPr algn="l" rtl="0" fontAlgn="base"/>
            <a:r>
              <a:rPr lang="en-US" altLang="zh-CN" sz="24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Interpretation of results​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High overall accuracy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Misclassifications due to visual similarity</a:t>
            </a:r>
          </a:p>
          <a:p>
            <a:pPr algn="l" rtl="0" fontAlgn="base"/>
            <a:r>
              <a:rPr lang="en-US" altLang="zh-CN" sz="24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​</a:t>
            </a:r>
          </a:p>
          <a:p>
            <a:pPr algn="l" rtl="0" fontAlgn="base"/>
            <a:r>
              <a:rPr lang="en-US" altLang="zh-CN" sz="24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Potential improvements​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Adopt deeper architectures: e.g., </a:t>
            </a:r>
            <a:r>
              <a:rPr lang="en-US" altLang="zh-CN" sz="240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ResNet</a:t>
            </a:r>
            <a:r>
              <a:rPr lang="en-US" altLang="zh-CN" sz="24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or </a:t>
            </a:r>
            <a:r>
              <a:rPr lang="en-US" altLang="zh-CN" sz="240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EfficientNet</a:t>
            </a:r>
            <a:endParaRPr lang="en-US" altLang="zh-CN" sz="24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Enhance data augmentation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Optimize training: e.g., grid search or Bayesian optimization</a:t>
            </a:r>
          </a:p>
        </p:txBody>
      </p:sp>
    </p:spTree>
    <p:extLst>
      <p:ext uri="{BB962C8B-B14F-4D97-AF65-F5344CB8AC3E}">
        <p14:creationId xmlns:p14="http://schemas.microsoft.com/office/powerpoint/2010/main" val="1634250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>
            <a:extLst>
              <a:ext uri="{FF2B5EF4-FFF2-40B4-BE49-F238E27FC236}">
                <a16:creationId xmlns:a16="http://schemas.microsoft.com/office/drawing/2014/main" id="{3F8587F2-D330-A83C-D193-4FD396B1C7C5}"/>
              </a:ext>
            </a:extLst>
          </p:cNvPr>
          <p:cNvSpPr/>
          <p:nvPr/>
        </p:nvSpPr>
        <p:spPr>
          <a:xfrm>
            <a:off x="-14795" y="1"/>
            <a:ext cx="152074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587552F4-D951-786D-CBA6-93F1290B45E3}"/>
              </a:ext>
            </a:extLst>
          </p:cNvPr>
          <p:cNvSpPr txBox="1"/>
          <p:nvPr/>
        </p:nvSpPr>
        <p:spPr>
          <a:xfrm>
            <a:off x="-36628" y="91370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Introduction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17" name="文本框 13">
            <a:extLst>
              <a:ext uri="{FF2B5EF4-FFF2-40B4-BE49-F238E27FC236}">
                <a16:creationId xmlns:a16="http://schemas.microsoft.com/office/drawing/2014/main" id="{2045B16A-60AB-4E17-7EC6-9EE27A9E7B1E}"/>
              </a:ext>
            </a:extLst>
          </p:cNvPr>
          <p:cNvSpPr txBox="1"/>
          <p:nvPr/>
        </p:nvSpPr>
        <p:spPr>
          <a:xfrm>
            <a:off x="2104654" y="928213"/>
            <a:ext cx="948863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en-US" altLang="zh-CN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✅ </a:t>
            </a:r>
            <a:r>
              <a:rPr lang="en-US" altLang="zh-CN" sz="24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Summary of Achievements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Successfully built an end-to-end AI pipeline.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Designed a custom CNN model that achieved 99.91% accuracy.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Applied effective techniques such as data preprocessing, class balancing, and augmentation to enhance model performance.</a:t>
            </a:r>
          </a:p>
          <a:p>
            <a:pPr algn="l" rtl="0" fontAlgn="base"/>
            <a:endParaRPr lang="en-US" altLang="zh-CN" sz="24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 rtl="0" fontAlgn="base"/>
            <a:r>
              <a:rPr lang="en-US" altLang="zh-CN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🎓 </a:t>
            </a:r>
            <a:r>
              <a:rPr lang="en-US" altLang="zh-CN" sz="24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Lessons Learned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Gained hands-on experience in developing and optimizing CNN architectures for image classification tasks.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Learned the importance of proper data handling.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Understood how visual similarity can lead to classification errors, highlighting the need for discriminative features.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US" altLang="zh-CN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Experienced the benefits of collaborative teamwork.</a:t>
            </a:r>
          </a:p>
        </p:txBody>
      </p:sp>
      <p:sp>
        <p:nvSpPr>
          <p:cNvPr id="22" name="文本框 7">
            <a:extLst>
              <a:ext uri="{FF2B5EF4-FFF2-40B4-BE49-F238E27FC236}">
                <a16:creationId xmlns:a16="http://schemas.microsoft.com/office/drawing/2014/main" id="{BAE65533-E784-C665-624F-9C58D3C26934}"/>
              </a:ext>
            </a:extLst>
          </p:cNvPr>
          <p:cNvSpPr txBox="1"/>
          <p:nvPr/>
        </p:nvSpPr>
        <p:spPr>
          <a:xfrm>
            <a:off x="-41546" y="1827408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6" name="文本框 7">
            <a:extLst>
              <a:ext uri="{FF2B5EF4-FFF2-40B4-BE49-F238E27FC236}">
                <a16:creationId xmlns:a16="http://schemas.microsoft.com/office/drawing/2014/main" id="{CF29738F-DECE-4AC3-044F-3EDA546A5F9F}"/>
              </a:ext>
            </a:extLst>
          </p:cNvPr>
          <p:cNvSpPr txBox="1"/>
          <p:nvPr/>
        </p:nvSpPr>
        <p:spPr>
          <a:xfrm>
            <a:off x="-47621" y="2765037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Methodology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0" name="文本框 7">
            <a:extLst>
              <a:ext uri="{FF2B5EF4-FFF2-40B4-BE49-F238E27FC236}">
                <a16:creationId xmlns:a16="http://schemas.microsoft.com/office/drawing/2014/main" id="{082FD152-FD7E-39B8-6099-70F92B1801D4}"/>
              </a:ext>
            </a:extLst>
          </p:cNvPr>
          <p:cNvSpPr txBox="1"/>
          <p:nvPr/>
        </p:nvSpPr>
        <p:spPr>
          <a:xfrm>
            <a:off x="-41823" y="3711232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Results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7" name="文本框 7">
            <a:extLst>
              <a:ext uri="{FF2B5EF4-FFF2-40B4-BE49-F238E27FC236}">
                <a16:creationId xmlns:a16="http://schemas.microsoft.com/office/drawing/2014/main" id="{E969D533-ADEE-2FA7-5FE7-7BCC65431688}"/>
              </a:ext>
            </a:extLst>
          </p:cNvPr>
          <p:cNvSpPr txBox="1"/>
          <p:nvPr/>
        </p:nvSpPr>
        <p:spPr>
          <a:xfrm>
            <a:off x="-48710" y="462493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Discussion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9" name="Rectangle 10">
            <a:extLst>
              <a:ext uri="{FF2B5EF4-FFF2-40B4-BE49-F238E27FC236}">
                <a16:creationId xmlns:a16="http://schemas.microsoft.com/office/drawing/2014/main" id="{3609F2A9-5048-874C-9555-AB317C0E5EA5}"/>
              </a:ext>
            </a:extLst>
          </p:cNvPr>
          <p:cNvSpPr/>
          <p:nvPr/>
        </p:nvSpPr>
        <p:spPr>
          <a:xfrm>
            <a:off x="-7804" y="5371422"/>
            <a:ext cx="1505948" cy="618123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40" name="Straight Connector 11">
            <a:extLst>
              <a:ext uri="{FF2B5EF4-FFF2-40B4-BE49-F238E27FC236}">
                <a16:creationId xmlns:a16="http://schemas.microsoft.com/office/drawing/2014/main" id="{A008420E-EBBE-DBA9-B684-76D756EBDB36}"/>
              </a:ext>
            </a:extLst>
          </p:cNvPr>
          <p:cNvCxnSpPr/>
          <p:nvPr/>
        </p:nvCxnSpPr>
        <p:spPr>
          <a:xfrm>
            <a:off x="-9664" y="5342391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15">
            <a:extLst>
              <a:ext uri="{FF2B5EF4-FFF2-40B4-BE49-F238E27FC236}">
                <a16:creationId xmlns:a16="http://schemas.microsoft.com/office/drawing/2014/main" id="{1CD1F3D1-8B2B-2870-F5D7-3B0FF7A9E82A}"/>
              </a:ext>
            </a:extLst>
          </p:cNvPr>
          <p:cNvCxnSpPr/>
          <p:nvPr/>
        </p:nvCxnSpPr>
        <p:spPr>
          <a:xfrm>
            <a:off x="-9665" y="6019402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7">
            <a:extLst>
              <a:ext uri="{FF2B5EF4-FFF2-40B4-BE49-F238E27FC236}">
                <a16:creationId xmlns:a16="http://schemas.microsoft.com/office/drawing/2014/main" id="{6E0F1299-855D-C924-1DDD-420AEA3D20E7}"/>
              </a:ext>
            </a:extLst>
          </p:cNvPr>
          <p:cNvSpPr txBox="1"/>
          <p:nvPr/>
        </p:nvSpPr>
        <p:spPr>
          <a:xfrm>
            <a:off x="-49799" y="5538296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Conclusion</a:t>
            </a:r>
            <a:endParaRPr lang="zh-CN" altLang="en-US" sz="1350" dirty="0">
              <a:solidFill>
                <a:schemeClr val="bg1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7734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44A2E05-0CBD-ACE6-4CFB-62AA41851EF7}"/>
              </a:ext>
            </a:extLst>
          </p:cNvPr>
          <p:cNvSpPr/>
          <p:nvPr/>
        </p:nvSpPr>
        <p:spPr>
          <a:xfrm>
            <a:off x="0" y="528642"/>
            <a:ext cx="12192000" cy="801229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7" rIns="68574" bIns="34287" rtlCol="0" anchor="ctr"/>
          <a:lstStyle/>
          <a:p>
            <a:pPr algn="ctr"/>
            <a:endParaRPr lang="zh-CN" altLang="en-US" sz="135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CBD9C7E-A2E9-FF94-9E62-FAC1E7D89EA8}"/>
              </a:ext>
            </a:extLst>
          </p:cNvPr>
          <p:cNvSpPr txBox="1"/>
          <p:nvPr/>
        </p:nvSpPr>
        <p:spPr>
          <a:xfrm>
            <a:off x="4196632" y="606090"/>
            <a:ext cx="3798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Candara" panose="020E0502030303020204" pitchFamily="34" charset="0"/>
              </a:rPr>
              <a:t>REFERENCES</a:t>
            </a:r>
            <a:endParaRPr lang="zh-CN" altLang="en-US" sz="36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8" name="文本框 12">
            <a:extLst>
              <a:ext uri="{FF2B5EF4-FFF2-40B4-BE49-F238E27FC236}">
                <a16:creationId xmlns:a16="http://schemas.microsoft.com/office/drawing/2014/main" id="{1DD4DD0A-BE50-9938-FF23-37F9FC429092}"/>
              </a:ext>
            </a:extLst>
          </p:cNvPr>
          <p:cNvSpPr txBox="1"/>
          <p:nvPr/>
        </p:nvSpPr>
        <p:spPr>
          <a:xfrm>
            <a:off x="642411" y="1785390"/>
            <a:ext cx="1090717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>
              <a:spcAft>
                <a:spcPts val="1200"/>
              </a:spcAft>
              <a:defRPr/>
            </a:pP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Pauwels, E., Smith, J., Johnson, A., &amp; Brown, K. (2020). Real-time traffic sign detection and recognition in autonomous driving systems. IEEE Transactions on Intelligent Transportation Systems, 21(12), 5104–5115.</a:t>
            </a:r>
          </a:p>
          <a:p>
            <a:pPr defTabSz="685800">
              <a:spcAft>
                <a:spcPts val="1200"/>
              </a:spcAft>
              <a:defRPr/>
            </a:pP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Stallkamp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, J., </a:t>
            </a: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Schlipsing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, M., </a:t>
            </a: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Salmen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, J., &amp; </a:t>
            </a: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Igel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, C. (2011). The German traffic sign recognition benchmark: A multi-class classification competition. In Proceedings of the International Joint Conference on Neural Networks (pp. 1453–1460). IEEE.</a:t>
            </a:r>
          </a:p>
          <a:p>
            <a:pPr defTabSz="685800">
              <a:spcAft>
                <a:spcPts val="1200"/>
              </a:spcAft>
              <a:defRPr/>
            </a:pP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xGodlike0. (2024). Traffic signs recognition [Computer software]. GitHub. https://</a:t>
            </a: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github.com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/xGodlike0/TRAFFIC-SIGNS-RECOGNITION</a:t>
            </a:r>
          </a:p>
          <a:p>
            <a:pPr defTabSz="685800">
              <a:spcAft>
                <a:spcPts val="1200"/>
              </a:spcAft>
              <a:defRPr/>
            </a:pP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Kaggle. (2025). German Traffic Sign Recognition Benchmark (GTSRB) [Dataset]. Kaggle. https://</a:t>
            </a: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www.kaggle.com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/datasets/</a:t>
            </a: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meowmeowmeowmeowmeow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/</a:t>
            </a: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gtsrb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-</a:t>
            </a: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german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-traffic-sign</a:t>
            </a:r>
          </a:p>
          <a:p>
            <a:pPr defTabSz="685800">
              <a:spcAft>
                <a:spcPts val="1200"/>
              </a:spcAft>
              <a:defRPr/>
            </a:pP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DeepLearningTutorials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. (2024, March 15). Traffic sign recognition using deep learning | CNN | Python [Video]. YouTube. https://</a:t>
            </a: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www.youtube.com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/</a:t>
            </a:r>
            <a:r>
              <a:rPr lang="en-US" altLang="zh-CN" sz="2000" dirty="0" err="1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watch?v</a:t>
            </a:r>
            <a:r>
              <a:rPr lang="en-US" altLang="zh-CN" sz="2000" dirty="0">
                <a:solidFill>
                  <a:prstClr val="black"/>
                </a:solidFill>
                <a:latin typeface="Calibri" panose="020F0502020204030204"/>
                <a:ea typeface="微软雅黑" panose="020B0503020204020204" charset="-122"/>
              </a:rPr>
              <a:t>=eS8sE1M9dks</a:t>
            </a:r>
          </a:p>
        </p:txBody>
      </p:sp>
    </p:spTree>
    <p:extLst>
      <p:ext uri="{BB962C8B-B14F-4D97-AF65-F5344CB8AC3E}">
        <p14:creationId xmlns:p14="http://schemas.microsoft.com/office/powerpoint/2010/main" val="3459131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C0B7C3F-21D7-CC17-C9AE-1571D351C316}"/>
              </a:ext>
            </a:extLst>
          </p:cNvPr>
          <p:cNvSpPr/>
          <p:nvPr/>
        </p:nvSpPr>
        <p:spPr>
          <a:xfrm>
            <a:off x="2" y="0"/>
            <a:ext cx="3148147" cy="685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altLang="zh-CN" sz="24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         </a:t>
            </a:r>
            <a:endParaRPr lang="zh-CN" altLang="en-US" dirty="0">
              <a:solidFill>
                <a:prstClr val="whit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AFEBDB2-C7BB-3C53-62B5-87787CF9D838}"/>
              </a:ext>
            </a:extLst>
          </p:cNvPr>
          <p:cNvSpPr txBox="1"/>
          <p:nvPr/>
        </p:nvSpPr>
        <p:spPr>
          <a:xfrm>
            <a:off x="370257" y="2874418"/>
            <a:ext cx="256438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en-US" altLang="zh-CN" sz="4500" dirty="0">
                <a:solidFill>
                  <a:prstClr val="white"/>
                </a:solidFill>
                <a:latin typeface="Candara" panose="020E0502030303020204" pitchFamily="34" charset="0"/>
                <a:ea typeface="微软雅黑" panose="020B0503020204020204" charset="-122"/>
              </a:rPr>
              <a:t>OUTLINE</a:t>
            </a:r>
            <a:endParaRPr lang="zh-CN" altLang="en-US" sz="4500" dirty="0">
              <a:solidFill>
                <a:prstClr val="white"/>
              </a:solidFill>
              <a:latin typeface="Candara" panose="020E0502030303020204" pitchFamily="34" charset="0"/>
              <a:ea typeface="微软雅黑" panose="020B0503020204020204" charset="-122"/>
            </a:endParaRPr>
          </a:p>
        </p:txBody>
      </p:sp>
      <p:grpSp>
        <p:nvGrpSpPr>
          <p:cNvPr id="6" name="Group 8">
            <a:extLst>
              <a:ext uri="{FF2B5EF4-FFF2-40B4-BE49-F238E27FC236}">
                <a16:creationId xmlns:a16="http://schemas.microsoft.com/office/drawing/2014/main" id="{3F14AE53-015E-E9DE-D4DF-8985D2223B3D}"/>
              </a:ext>
            </a:extLst>
          </p:cNvPr>
          <p:cNvGrpSpPr/>
          <p:nvPr/>
        </p:nvGrpSpPr>
        <p:grpSpPr>
          <a:xfrm>
            <a:off x="4887377" y="1145012"/>
            <a:ext cx="2423368" cy="478743"/>
            <a:chOff x="3758279" y="1343329"/>
            <a:chExt cx="2707883" cy="534950"/>
          </a:xfrm>
        </p:grpSpPr>
        <p:sp>
          <p:nvSpPr>
            <p:cNvPr id="7" name="圆角矩形 4">
              <a:extLst>
                <a:ext uri="{FF2B5EF4-FFF2-40B4-BE49-F238E27FC236}">
                  <a16:creationId xmlns:a16="http://schemas.microsoft.com/office/drawing/2014/main" id="{F8921255-E712-D6A0-5F50-40AEC624350F}"/>
                </a:ext>
              </a:extLst>
            </p:cNvPr>
            <p:cNvSpPr/>
            <p:nvPr/>
          </p:nvSpPr>
          <p:spPr>
            <a:xfrm>
              <a:off x="3758279" y="1343329"/>
              <a:ext cx="536631" cy="534950"/>
            </a:xfrm>
            <a:prstGeom prst="roundRect">
              <a:avLst/>
            </a:prstGeom>
            <a:solidFill>
              <a:srgbClr val="41445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Calibri" panose="020F0502020204030204"/>
                  <a:ea typeface="Arial Unicode MS" pitchFamily="34" charset="-122"/>
                  <a:cs typeface="Arial Unicode MS" pitchFamily="34" charset="-122"/>
                </a:rPr>
                <a:t>1</a:t>
              </a:r>
              <a:endParaRPr lang="zh-CN" altLang="en-US" sz="2400" dirty="0">
                <a:solidFill>
                  <a:prstClr val="white"/>
                </a:solidFill>
                <a:latin typeface="Calibri" panose="020F0502020204030204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E51DADC-949F-6E9B-7A7A-9A8DB7EF952E}"/>
                </a:ext>
              </a:extLst>
            </p:cNvPr>
            <p:cNvSpPr/>
            <p:nvPr/>
          </p:nvSpPr>
          <p:spPr>
            <a:xfrm>
              <a:off x="4572000" y="1460763"/>
              <a:ext cx="1894162" cy="4126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685800">
                <a:defRPr/>
              </a:pPr>
              <a:r>
                <a:rPr lang="en-US" altLang="zh-CN" b="1" kern="100" dirty="0">
                  <a:solidFill>
                    <a:prstClr val="black"/>
                  </a:solidFill>
                  <a:latin typeface="微软雅黑" panose="020B0503020204020204" charset="-122"/>
                  <a:ea typeface="微软雅黑" panose="020B0503020204020204" charset="-122"/>
                  <a:cs typeface="Times New Roman" panose="02020603050405020304" pitchFamily="18" charset="0"/>
                </a:rPr>
                <a:t>Introduction</a:t>
              </a:r>
              <a:r>
                <a:rPr lang="en-US" altLang="zh-CN" sz="1350" b="1" kern="100" dirty="0">
                  <a:solidFill>
                    <a:prstClr val="black"/>
                  </a:solidFill>
                  <a:latin typeface="微软雅黑" panose="020B0503020204020204" charset="-122"/>
                  <a:ea typeface="微软雅黑" panose="020B0503020204020204" charset="-122"/>
                  <a:cs typeface="Times New Roman" panose="02020603050405020304" pitchFamily="18" charset="0"/>
                </a:rPr>
                <a:t> </a:t>
              </a:r>
              <a:endParaRPr lang="zh-CN" altLang="en-US" sz="1350" b="1" kern="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Group 48">
            <a:extLst>
              <a:ext uri="{FF2B5EF4-FFF2-40B4-BE49-F238E27FC236}">
                <a16:creationId xmlns:a16="http://schemas.microsoft.com/office/drawing/2014/main" id="{C4AB3036-015F-B2BF-BC22-7A639951ACEA}"/>
              </a:ext>
            </a:extLst>
          </p:cNvPr>
          <p:cNvGrpSpPr/>
          <p:nvPr/>
        </p:nvGrpSpPr>
        <p:grpSpPr>
          <a:xfrm>
            <a:off x="4887380" y="1927342"/>
            <a:ext cx="2310773" cy="478743"/>
            <a:chOff x="3758279" y="1343329"/>
            <a:chExt cx="2582069" cy="534950"/>
          </a:xfrm>
        </p:grpSpPr>
        <p:sp>
          <p:nvSpPr>
            <p:cNvPr id="10" name="圆角矩形 4">
              <a:extLst>
                <a:ext uri="{FF2B5EF4-FFF2-40B4-BE49-F238E27FC236}">
                  <a16:creationId xmlns:a16="http://schemas.microsoft.com/office/drawing/2014/main" id="{1E464280-5D0A-9C54-CAB4-14E638867E86}"/>
                </a:ext>
              </a:extLst>
            </p:cNvPr>
            <p:cNvSpPr/>
            <p:nvPr/>
          </p:nvSpPr>
          <p:spPr>
            <a:xfrm>
              <a:off x="3758279" y="1343329"/>
              <a:ext cx="536631" cy="534950"/>
            </a:xfrm>
            <a:prstGeom prst="roundRect">
              <a:avLst/>
            </a:prstGeom>
            <a:solidFill>
              <a:srgbClr val="41445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Calibri" panose="020F0502020204030204"/>
                  <a:ea typeface="Arial Unicode MS" pitchFamily="34" charset="-122"/>
                  <a:cs typeface="Arial Unicode MS" pitchFamily="34" charset="-122"/>
                </a:rPr>
                <a:t>2</a:t>
              </a:r>
              <a:endParaRPr lang="zh-CN" altLang="en-US" sz="2400" dirty="0">
                <a:solidFill>
                  <a:prstClr val="white"/>
                </a:solidFill>
                <a:latin typeface="Calibri" panose="020F0502020204030204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1" name="矩形 4">
              <a:extLst>
                <a:ext uri="{FF2B5EF4-FFF2-40B4-BE49-F238E27FC236}">
                  <a16:creationId xmlns:a16="http://schemas.microsoft.com/office/drawing/2014/main" id="{4BBD9386-1376-A4D3-CE6E-86A3A3EE807E}"/>
                </a:ext>
              </a:extLst>
            </p:cNvPr>
            <p:cNvSpPr/>
            <p:nvPr/>
          </p:nvSpPr>
          <p:spPr>
            <a:xfrm>
              <a:off x="4572000" y="1460763"/>
              <a:ext cx="1768348" cy="4126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685800">
                <a:defRPr/>
              </a:pPr>
              <a:r>
                <a:rPr lang="en-US" altLang="zh-CN" b="1" kern="100" dirty="0">
                  <a:solidFill>
                    <a:prstClr val="black"/>
                  </a:solidFill>
                  <a:latin typeface="微软雅黑" panose="020B0503020204020204" charset="-122"/>
                  <a:ea typeface="微软雅黑" panose="020B0503020204020204" charset="-122"/>
                  <a:cs typeface="Times New Roman" panose="02020603050405020304" pitchFamily="18" charset="0"/>
                </a:rPr>
                <a:t>Background</a:t>
              </a:r>
              <a:endParaRPr lang="zh-CN" altLang="en-US" sz="1350" b="1" kern="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" name="Group 51">
            <a:extLst>
              <a:ext uri="{FF2B5EF4-FFF2-40B4-BE49-F238E27FC236}">
                <a16:creationId xmlns:a16="http://schemas.microsoft.com/office/drawing/2014/main" id="{FA2C0091-290E-C2A8-E389-D8397F5EE191}"/>
              </a:ext>
            </a:extLst>
          </p:cNvPr>
          <p:cNvGrpSpPr/>
          <p:nvPr/>
        </p:nvGrpSpPr>
        <p:grpSpPr>
          <a:xfrm>
            <a:off x="4887382" y="2722735"/>
            <a:ext cx="2496659" cy="478743"/>
            <a:chOff x="3758279" y="1343329"/>
            <a:chExt cx="2789779" cy="534950"/>
          </a:xfrm>
        </p:grpSpPr>
        <p:sp>
          <p:nvSpPr>
            <p:cNvPr id="13" name="圆角矩形 4">
              <a:extLst>
                <a:ext uri="{FF2B5EF4-FFF2-40B4-BE49-F238E27FC236}">
                  <a16:creationId xmlns:a16="http://schemas.microsoft.com/office/drawing/2014/main" id="{3E559B82-5126-F58D-DEF7-4A75829F538B}"/>
                </a:ext>
              </a:extLst>
            </p:cNvPr>
            <p:cNvSpPr/>
            <p:nvPr/>
          </p:nvSpPr>
          <p:spPr>
            <a:xfrm>
              <a:off x="3758279" y="1343329"/>
              <a:ext cx="536631" cy="534950"/>
            </a:xfrm>
            <a:prstGeom prst="roundRect">
              <a:avLst/>
            </a:prstGeom>
            <a:solidFill>
              <a:srgbClr val="41445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Calibri" panose="020F0502020204030204"/>
                  <a:ea typeface="Arial Unicode MS" pitchFamily="34" charset="-122"/>
                  <a:cs typeface="Arial Unicode MS" pitchFamily="34" charset="-122"/>
                </a:rPr>
                <a:t>3</a:t>
              </a:r>
              <a:endParaRPr lang="zh-CN" altLang="en-US" sz="2400" dirty="0">
                <a:solidFill>
                  <a:prstClr val="white"/>
                </a:solidFill>
                <a:latin typeface="Calibri" panose="020F0502020204030204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4" name="矩形 4">
              <a:extLst>
                <a:ext uri="{FF2B5EF4-FFF2-40B4-BE49-F238E27FC236}">
                  <a16:creationId xmlns:a16="http://schemas.microsoft.com/office/drawing/2014/main" id="{77995A0F-6CC8-08F9-7647-2771E27431D2}"/>
                </a:ext>
              </a:extLst>
            </p:cNvPr>
            <p:cNvSpPr/>
            <p:nvPr/>
          </p:nvSpPr>
          <p:spPr>
            <a:xfrm>
              <a:off x="4572002" y="1460763"/>
              <a:ext cx="1976056" cy="4126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685800">
                <a:defRPr/>
              </a:pPr>
              <a:r>
                <a:rPr lang="en-US" altLang="zh-CN" b="1" kern="100" dirty="0">
                  <a:solidFill>
                    <a:prstClr val="black"/>
                  </a:solidFill>
                  <a:latin typeface="微软雅黑" panose="020B0503020204020204" charset="-122"/>
                  <a:ea typeface="微软雅黑" panose="020B0503020204020204" charset="-122"/>
                  <a:cs typeface="Times New Roman" panose="02020603050405020304" pitchFamily="18" charset="0"/>
                </a:rPr>
                <a:t>Methodology</a:t>
              </a:r>
              <a:endParaRPr lang="zh-CN" altLang="en-US" sz="1350" b="1" kern="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5" name="Group 54">
            <a:extLst>
              <a:ext uri="{FF2B5EF4-FFF2-40B4-BE49-F238E27FC236}">
                <a16:creationId xmlns:a16="http://schemas.microsoft.com/office/drawing/2014/main" id="{DCF414F5-FFE6-1C92-EF66-6966F5C1AA5B}"/>
              </a:ext>
            </a:extLst>
          </p:cNvPr>
          <p:cNvGrpSpPr/>
          <p:nvPr/>
        </p:nvGrpSpPr>
        <p:grpSpPr>
          <a:xfrm>
            <a:off x="4887377" y="3531191"/>
            <a:ext cx="1744977" cy="478743"/>
            <a:chOff x="3758279" y="1343329"/>
            <a:chExt cx="1949845" cy="534950"/>
          </a:xfrm>
        </p:grpSpPr>
        <p:sp>
          <p:nvSpPr>
            <p:cNvPr id="16" name="圆角矩形 4">
              <a:extLst>
                <a:ext uri="{FF2B5EF4-FFF2-40B4-BE49-F238E27FC236}">
                  <a16:creationId xmlns:a16="http://schemas.microsoft.com/office/drawing/2014/main" id="{14070A35-5C1E-44F5-67A8-8A0925598B77}"/>
                </a:ext>
              </a:extLst>
            </p:cNvPr>
            <p:cNvSpPr/>
            <p:nvPr/>
          </p:nvSpPr>
          <p:spPr>
            <a:xfrm>
              <a:off x="3758279" y="1343329"/>
              <a:ext cx="536631" cy="534950"/>
            </a:xfrm>
            <a:prstGeom prst="roundRect">
              <a:avLst/>
            </a:prstGeom>
            <a:solidFill>
              <a:srgbClr val="41445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Calibri" panose="020F0502020204030204"/>
                  <a:ea typeface="Arial Unicode MS" pitchFamily="34" charset="-122"/>
                  <a:cs typeface="Arial Unicode MS" pitchFamily="34" charset="-122"/>
                </a:rPr>
                <a:t>4</a:t>
              </a:r>
              <a:endParaRPr lang="zh-CN" altLang="en-US" sz="2400" dirty="0">
                <a:solidFill>
                  <a:prstClr val="white"/>
                </a:solidFill>
                <a:latin typeface="Calibri" panose="020F0502020204030204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7" name="矩形 4">
              <a:extLst>
                <a:ext uri="{FF2B5EF4-FFF2-40B4-BE49-F238E27FC236}">
                  <a16:creationId xmlns:a16="http://schemas.microsoft.com/office/drawing/2014/main" id="{7D041FDD-B199-7744-1246-91D94B3857F8}"/>
                </a:ext>
              </a:extLst>
            </p:cNvPr>
            <p:cNvSpPr/>
            <p:nvPr/>
          </p:nvSpPr>
          <p:spPr>
            <a:xfrm>
              <a:off x="4572000" y="1460763"/>
              <a:ext cx="1136124" cy="4126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685800">
                <a:defRPr/>
              </a:pPr>
              <a:r>
                <a:rPr lang="en-US" altLang="zh-CN" b="1" kern="100" dirty="0">
                  <a:solidFill>
                    <a:prstClr val="black"/>
                  </a:solidFill>
                  <a:latin typeface="微软雅黑" panose="020B0503020204020204" charset="-122"/>
                  <a:ea typeface="微软雅黑" panose="020B0503020204020204" charset="-122"/>
                  <a:cs typeface="Times New Roman" panose="02020603050405020304" pitchFamily="18" charset="0"/>
                </a:rPr>
                <a:t>Results</a:t>
              </a:r>
              <a:endParaRPr lang="zh-CN" altLang="en-US" sz="1350" b="1" kern="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8" name="Group 57">
            <a:extLst>
              <a:ext uri="{FF2B5EF4-FFF2-40B4-BE49-F238E27FC236}">
                <a16:creationId xmlns:a16="http://schemas.microsoft.com/office/drawing/2014/main" id="{183DFB14-CD08-36D0-11C9-7034D7DC3ED4}"/>
              </a:ext>
            </a:extLst>
          </p:cNvPr>
          <p:cNvGrpSpPr/>
          <p:nvPr/>
        </p:nvGrpSpPr>
        <p:grpSpPr>
          <a:xfrm>
            <a:off x="4887381" y="4352710"/>
            <a:ext cx="2143996" cy="478743"/>
            <a:chOff x="3758279" y="1343329"/>
            <a:chExt cx="2395709" cy="534950"/>
          </a:xfrm>
        </p:grpSpPr>
        <p:sp>
          <p:nvSpPr>
            <p:cNvPr id="19" name="圆角矩形 4">
              <a:extLst>
                <a:ext uri="{FF2B5EF4-FFF2-40B4-BE49-F238E27FC236}">
                  <a16:creationId xmlns:a16="http://schemas.microsoft.com/office/drawing/2014/main" id="{E425D62C-78F4-CF91-A12C-F6565D3F1EB2}"/>
                </a:ext>
              </a:extLst>
            </p:cNvPr>
            <p:cNvSpPr/>
            <p:nvPr/>
          </p:nvSpPr>
          <p:spPr>
            <a:xfrm>
              <a:off x="3758279" y="1343329"/>
              <a:ext cx="536631" cy="534950"/>
            </a:xfrm>
            <a:prstGeom prst="roundRect">
              <a:avLst/>
            </a:prstGeom>
            <a:solidFill>
              <a:srgbClr val="41445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Calibri" panose="020F0502020204030204"/>
                  <a:ea typeface="Arial Unicode MS" pitchFamily="34" charset="-122"/>
                  <a:cs typeface="Arial Unicode MS" pitchFamily="34" charset="-122"/>
                </a:rPr>
                <a:t>5</a:t>
              </a:r>
              <a:endParaRPr lang="zh-CN" altLang="en-US" sz="2400" dirty="0">
                <a:solidFill>
                  <a:prstClr val="white"/>
                </a:solidFill>
                <a:latin typeface="Calibri" panose="020F0502020204030204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20" name="矩形 4">
              <a:extLst>
                <a:ext uri="{FF2B5EF4-FFF2-40B4-BE49-F238E27FC236}">
                  <a16:creationId xmlns:a16="http://schemas.microsoft.com/office/drawing/2014/main" id="{A9A44B0C-B419-E654-9A11-AC2551240541}"/>
                </a:ext>
              </a:extLst>
            </p:cNvPr>
            <p:cNvSpPr/>
            <p:nvPr/>
          </p:nvSpPr>
          <p:spPr>
            <a:xfrm>
              <a:off x="4571999" y="1460763"/>
              <a:ext cx="1581989" cy="4126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685800">
                <a:defRPr/>
              </a:pPr>
              <a:r>
                <a:rPr lang="en-US" altLang="zh-CN" b="1" kern="100" dirty="0">
                  <a:solidFill>
                    <a:prstClr val="black"/>
                  </a:solidFill>
                  <a:latin typeface="微软雅黑" panose="020B0503020204020204" charset="-122"/>
                  <a:ea typeface="微软雅黑" panose="020B0503020204020204" charset="-122"/>
                  <a:cs typeface="Times New Roman" panose="02020603050405020304" pitchFamily="18" charset="0"/>
                </a:rPr>
                <a:t>Discussion</a:t>
              </a:r>
              <a:endParaRPr lang="zh-CN" altLang="en-US" b="1" kern="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1" name="Group 60">
            <a:extLst>
              <a:ext uri="{FF2B5EF4-FFF2-40B4-BE49-F238E27FC236}">
                <a16:creationId xmlns:a16="http://schemas.microsoft.com/office/drawing/2014/main" id="{1798DCE3-1990-1A70-588C-42BDB7D98849}"/>
              </a:ext>
            </a:extLst>
          </p:cNvPr>
          <p:cNvGrpSpPr/>
          <p:nvPr/>
        </p:nvGrpSpPr>
        <p:grpSpPr>
          <a:xfrm>
            <a:off x="4887375" y="5148102"/>
            <a:ext cx="2241780" cy="478743"/>
            <a:chOff x="3758279" y="1343329"/>
            <a:chExt cx="2504979" cy="534950"/>
          </a:xfrm>
        </p:grpSpPr>
        <p:sp>
          <p:nvSpPr>
            <p:cNvPr id="22" name="圆角矩形 4">
              <a:extLst>
                <a:ext uri="{FF2B5EF4-FFF2-40B4-BE49-F238E27FC236}">
                  <a16:creationId xmlns:a16="http://schemas.microsoft.com/office/drawing/2014/main" id="{5EBB93CD-A19E-34A0-360C-DC9312B20C73}"/>
                </a:ext>
              </a:extLst>
            </p:cNvPr>
            <p:cNvSpPr/>
            <p:nvPr/>
          </p:nvSpPr>
          <p:spPr>
            <a:xfrm>
              <a:off x="3758279" y="1343329"/>
              <a:ext cx="536631" cy="534950"/>
            </a:xfrm>
            <a:prstGeom prst="roundRect">
              <a:avLst/>
            </a:prstGeom>
            <a:solidFill>
              <a:srgbClr val="41445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Calibri" panose="020F0502020204030204"/>
                  <a:ea typeface="Arial Unicode MS" pitchFamily="34" charset="-122"/>
                  <a:cs typeface="Arial Unicode MS" pitchFamily="34" charset="-122"/>
                </a:rPr>
                <a:t>6</a:t>
              </a:r>
              <a:endParaRPr lang="zh-CN" altLang="en-US" sz="2400" dirty="0">
                <a:solidFill>
                  <a:prstClr val="white"/>
                </a:solidFill>
                <a:latin typeface="Calibri" panose="020F0502020204030204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23" name="矩形 4">
              <a:extLst>
                <a:ext uri="{FF2B5EF4-FFF2-40B4-BE49-F238E27FC236}">
                  <a16:creationId xmlns:a16="http://schemas.microsoft.com/office/drawing/2014/main" id="{7FE81308-10F9-201F-16A2-B69868B865D8}"/>
                </a:ext>
              </a:extLst>
            </p:cNvPr>
            <p:cNvSpPr/>
            <p:nvPr/>
          </p:nvSpPr>
          <p:spPr>
            <a:xfrm>
              <a:off x="4572001" y="1460763"/>
              <a:ext cx="1691257" cy="4126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685800">
                <a:defRPr/>
              </a:pPr>
              <a:r>
                <a:rPr lang="en-US" altLang="zh-CN" b="1" kern="100" dirty="0">
                  <a:solidFill>
                    <a:prstClr val="black"/>
                  </a:solidFill>
                  <a:latin typeface="微软雅黑" panose="020B0503020204020204" charset="-122"/>
                  <a:ea typeface="微软雅黑" panose="020B0503020204020204" charset="-122"/>
                  <a:cs typeface="Times New Roman" panose="02020603050405020304" pitchFamily="18" charset="0"/>
                </a:rPr>
                <a:t>Conclusion</a:t>
              </a:r>
              <a:r>
                <a:rPr lang="en-US" altLang="zh-CN" sz="1350" b="1" kern="100" dirty="0">
                  <a:solidFill>
                    <a:prstClr val="black"/>
                  </a:solidFill>
                  <a:latin typeface="微软雅黑" panose="020B0503020204020204" charset="-122"/>
                  <a:ea typeface="微软雅黑" panose="020B0503020204020204" charset="-122"/>
                  <a:cs typeface="Times New Roman" panose="02020603050405020304" pitchFamily="18" charset="0"/>
                </a:rPr>
                <a:t> </a:t>
              </a:r>
              <a:endParaRPr lang="zh-CN" altLang="en-US" sz="1350" b="1" kern="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7049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>
            <a:extLst>
              <a:ext uri="{FF2B5EF4-FFF2-40B4-BE49-F238E27FC236}">
                <a16:creationId xmlns:a16="http://schemas.microsoft.com/office/drawing/2014/main" id="{3F8587F2-D330-A83C-D193-4FD396B1C7C5}"/>
              </a:ext>
            </a:extLst>
          </p:cNvPr>
          <p:cNvSpPr/>
          <p:nvPr/>
        </p:nvSpPr>
        <p:spPr>
          <a:xfrm>
            <a:off x="-14795" y="1"/>
            <a:ext cx="152074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B4486912-D05D-146F-A5D8-0A8CEFF103EF}"/>
              </a:ext>
            </a:extLst>
          </p:cNvPr>
          <p:cNvSpPr/>
          <p:nvPr/>
        </p:nvSpPr>
        <p:spPr>
          <a:xfrm>
            <a:off x="0" y="746831"/>
            <a:ext cx="1505948" cy="618123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414455"/>
              </a:solidFill>
            </a:endParaRPr>
          </a:p>
        </p:txBody>
      </p:sp>
      <p:cxnSp>
        <p:nvCxnSpPr>
          <p:cNvPr id="8" name="Straight Connector 11">
            <a:extLst>
              <a:ext uri="{FF2B5EF4-FFF2-40B4-BE49-F238E27FC236}">
                <a16:creationId xmlns:a16="http://schemas.microsoft.com/office/drawing/2014/main" id="{90E2B740-26F1-EC8C-DA4A-A5F1B4587009}"/>
              </a:ext>
            </a:extLst>
          </p:cNvPr>
          <p:cNvCxnSpPr>
            <a:cxnSpLocks/>
          </p:cNvCxnSpPr>
          <p:nvPr/>
        </p:nvCxnSpPr>
        <p:spPr>
          <a:xfrm>
            <a:off x="-1622" y="717800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15">
            <a:extLst>
              <a:ext uri="{FF2B5EF4-FFF2-40B4-BE49-F238E27FC236}">
                <a16:creationId xmlns:a16="http://schemas.microsoft.com/office/drawing/2014/main" id="{3E9B82DF-6803-288E-DECE-3AA163D741B0}"/>
              </a:ext>
            </a:extLst>
          </p:cNvPr>
          <p:cNvCxnSpPr>
            <a:cxnSpLocks/>
          </p:cNvCxnSpPr>
          <p:nvPr/>
        </p:nvCxnSpPr>
        <p:spPr>
          <a:xfrm>
            <a:off x="-1623" y="1394811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7">
            <a:extLst>
              <a:ext uri="{FF2B5EF4-FFF2-40B4-BE49-F238E27FC236}">
                <a16:creationId xmlns:a16="http://schemas.microsoft.com/office/drawing/2014/main" id="{587552F4-D951-786D-CBA6-93F1290B45E3}"/>
              </a:ext>
            </a:extLst>
          </p:cNvPr>
          <p:cNvSpPr txBox="1"/>
          <p:nvPr/>
        </p:nvSpPr>
        <p:spPr>
          <a:xfrm>
            <a:off x="-36628" y="91370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Introduction</a:t>
            </a:r>
            <a:endParaRPr lang="zh-CN" altLang="en-US" sz="1350" dirty="0">
              <a:solidFill>
                <a:schemeClr val="bg1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17" name="文本框 13">
            <a:extLst>
              <a:ext uri="{FF2B5EF4-FFF2-40B4-BE49-F238E27FC236}">
                <a16:creationId xmlns:a16="http://schemas.microsoft.com/office/drawing/2014/main" id="{2045B16A-60AB-4E17-7EC6-9EE27A9E7B1E}"/>
              </a:ext>
            </a:extLst>
          </p:cNvPr>
          <p:cNvSpPr txBox="1"/>
          <p:nvPr/>
        </p:nvSpPr>
        <p:spPr>
          <a:xfrm>
            <a:off x="2104653" y="650337"/>
            <a:ext cx="931732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>
              <a:defRPr/>
            </a:pPr>
            <a:r>
              <a:rPr lang="en-US" altLang="zh-CN" sz="2400" b="1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Traffic sign recognition </a:t>
            </a:r>
            <a:r>
              <a:rPr lang="en-US" altLang="zh-CN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is the task of automatically detecting and</a:t>
            </a:r>
            <a:r>
              <a:rPr lang="zh-CN" altLang="en-US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 </a:t>
            </a:r>
            <a:r>
              <a:rPr lang="en-US" altLang="zh-CN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classifying traffic signs from</a:t>
            </a:r>
            <a:r>
              <a:rPr lang="zh-CN" altLang="en-US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 </a:t>
            </a:r>
            <a:r>
              <a:rPr lang="en-US" altLang="zh-CN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images or video frames.</a:t>
            </a:r>
          </a:p>
          <a:p>
            <a:pPr defTabSz="685800">
              <a:defRPr/>
            </a:pPr>
            <a:endParaRPr lang="en-US" altLang="zh-CN" sz="2400" dirty="0">
              <a:solidFill>
                <a:prstClr val="black"/>
              </a:solidFill>
              <a:latin typeface="Calibri" panose="020F0502020204030204" pitchFamily="34" charset="0"/>
              <a:ea typeface="微软雅黑" panose="020B0503020204020204" charset="-122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lays a critical role in intelligent transportation systems by helping</a:t>
            </a:r>
          </a:p>
          <a:p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vehicles understand and respond to road conditions.</a:t>
            </a:r>
          </a:p>
          <a:p>
            <a:endParaRPr lang="en-US" altLang="zh-CN" sz="2400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ims to develop a deep learning–based traffic sign recognition model</a:t>
            </a:r>
            <a:r>
              <a:rPr lang="zh-CN" alt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using the German Traffic Sign Recognition Benchmark (GTSRB) dataset.</a:t>
            </a:r>
          </a:p>
        </p:txBody>
      </p:sp>
      <p:sp>
        <p:nvSpPr>
          <p:cNvPr id="22" name="文本框 7">
            <a:extLst>
              <a:ext uri="{FF2B5EF4-FFF2-40B4-BE49-F238E27FC236}">
                <a16:creationId xmlns:a16="http://schemas.microsoft.com/office/drawing/2014/main" id="{BAE65533-E784-C665-624F-9C58D3C26934}"/>
              </a:ext>
            </a:extLst>
          </p:cNvPr>
          <p:cNvSpPr txBox="1"/>
          <p:nvPr/>
        </p:nvSpPr>
        <p:spPr>
          <a:xfrm>
            <a:off x="-41546" y="1827408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6" name="文本框 7">
            <a:extLst>
              <a:ext uri="{FF2B5EF4-FFF2-40B4-BE49-F238E27FC236}">
                <a16:creationId xmlns:a16="http://schemas.microsoft.com/office/drawing/2014/main" id="{CF29738F-DECE-4AC3-044F-3EDA546A5F9F}"/>
              </a:ext>
            </a:extLst>
          </p:cNvPr>
          <p:cNvSpPr txBox="1"/>
          <p:nvPr/>
        </p:nvSpPr>
        <p:spPr>
          <a:xfrm>
            <a:off x="-47621" y="2765037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Methodology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0" name="文本框 7">
            <a:extLst>
              <a:ext uri="{FF2B5EF4-FFF2-40B4-BE49-F238E27FC236}">
                <a16:creationId xmlns:a16="http://schemas.microsoft.com/office/drawing/2014/main" id="{082FD152-FD7E-39B8-6099-70F92B1801D4}"/>
              </a:ext>
            </a:extLst>
          </p:cNvPr>
          <p:cNvSpPr txBox="1"/>
          <p:nvPr/>
        </p:nvSpPr>
        <p:spPr>
          <a:xfrm>
            <a:off x="-41823" y="3711232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Results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7" name="文本框 7">
            <a:extLst>
              <a:ext uri="{FF2B5EF4-FFF2-40B4-BE49-F238E27FC236}">
                <a16:creationId xmlns:a16="http://schemas.microsoft.com/office/drawing/2014/main" id="{E969D533-ADEE-2FA7-5FE7-7BCC65431688}"/>
              </a:ext>
            </a:extLst>
          </p:cNvPr>
          <p:cNvSpPr txBox="1"/>
          <p:nvPr/>
        </p:nvSpPr>
        <p:spPr>
          <a:xfrm>
            <a:off x="-48710" y="462493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Discussion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42" name="文本框 7">
            <a:extLst>
              <a:ext uri="{FF2B5EF4-FFF2-40B4-BE49-F238E27FC236}">
                <a16:creationId xmlns:a16="http://schemas.microsoft.com/office/drawing/2014/main" id="{6E0F1299-855D-C924-1DDD-420AEA3D20E7}"/>
              </a:ext>
            </a:extLst>
          </p:cNvPr>
          <p:cNvSpPr txBox="1"/>
          <p:nvPr/>
        </p:nvSpPr>
        <p:spPr>
          <a:xfrm>
            <a:off x="-49799" y="5538296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Conclusion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48DB87-D82C-BEBE-84FB-9D1F6F09B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577" y="4173816"/>
            <a:ext cx="6439896" cy="201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787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>
            <a:extLst>
              <a:ext uri="{FF2B5EF4-FFF2-40B4-BE49-F238E27FC236}">
                <a16:creationId xmlns:a16="http://schemas.microsoft.com/office/drawing/2014/main" id="{3F8587F2-D330-A83C-D193-4FD396B1C7C5}"/>
              </a:ext>
            </a:extLst>
          </p:cNvPr>
          <p:cNvSpPr/>
          <p:nvPr/>
        </p:nvSpPr>
        <p:spPr>
          <a:xfrm>
            <a:off x="-14795" y="1"/>
            <a:ext cx="152074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587552F4-D951-786D-CBA6-93F1290B45E3}"/>
              </a:ext>
            </a:extLst>
          </p:cNvPr>
          <p:cNvSpPr txBox="1"/>
          <p:nvPr/>
        </p:nvSpPr>
        <p:spPr>
          <a:xfrm>
            <a:off x="-36628" y="91370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Introduction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B5AF1313-8A9A-B845-18E4-695DFABFCCB0}"/>
              </a:ext>
            </a:extLst>
          </p:cNvPr>
          <p:cNvSpPr/>
          <p:nvPr/>
        </p:nvSpPr>
        <p:spPr>
          <a:xfrm>
            <a:off x="449" y="1660534"/>
            <a:ext cx="1505948" cy="618123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20" name="Straight Connector 11">
            <a:extLst>
              <a:ext uri="{FF2B5EF4-FFF2-40B4-BE49-F238E27FC236}">
                <a16:creationId xmlns:a16="http://schemas.microsoft.com/office/drawing/2014/main" id="{B267D75B-E028-55C3-F05C-DE950F6276B9}"/>
              </a:ext>
            </a:extLst>
          </p:cNvPr>
          <p:cNvCxnSpPr/>
          <p:nvPr/>
        </p:nvCxnSpPr>
        <p:spPr>
          <a:xfrm>
            <a:off x="-1411" y="1631503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787C141E-2CBC-ABBA-DEA4-D687590BC2DA}"/>
              </a:ext>
            </a:extLst>
          </p:cNvPr>
          <p:cNvCxnSpPr/>
          <p:nvPr/>
        </p:nvCxnSpPr>
        <p:spPr>
          <a:xfrm>
            <a:off x="-1412" y="2308514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7">
            <a:extLst>
              <a:ext uri="{FF2B5EF4-FFF2-40B4-BE49-F238E27FC236}">
                <a16:creationId xmlns:a16="http://schemas.microsoft.com/office/drawing/2014/main" id="{BAE65533-E784-C665-624F-9C58D3C26934}"/>
              </a:ext>
            </a:extLst>
          </p:cNvPr>
          <p:cNvSpPr txBox="1"/>
          <p:nvPr/>
        </p:nvSpPr>
        <p:spPr>
          <a:xfrm>
            <a:off x="-41546" y="1827408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endParaRPr lang="zh-CN" altLang="en-US" sz="1350" dirty="0">
              <a:solidFill>
                <a:schemeClr val="bg1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6" name="文本框 7">
            <a:extLst>
              <a:ext uri="{FF2B5EF4-FFF2-40B4-BE49-F238E27FC236}">
                <a16:creationId xmlns:a16="http://schemas.microsoft.com/office/drawing/2014/main" id="{CF29738F-DECE-4AC3-044F-3EDA546A5F9F}"/>
              </a:ext>
            </a:extLst>
          </p:cNvPr>
          <p:cNvSpPr txBox="1"/>
          <p:nvPr/>
        </p:nvSpPr>
        <p:spPr>
          <a:xfrm>
            <a:off x="-47621" y="2765037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Methodology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0" name="文本框 7">
            <a:extLst>
              <a:ext uri="{FF2B5EF4-FFF2-40B4-BE49-F238E27FC236}">
                <a16:creationId xmlns:a16="http://schemas.microsoft.com/office/drawing/2014/main" id="{082FD152-FD7E-39B8-6099-70F92B1801D4}"/>
              </a:ext>
            </a:extLst>
          </p:cNvPr>
          <p:cNvSpPr txBox="1"/>
          <p:nvPr/>
        </p:nvSpPr>
        <p:spPr>
          <a:xfrm>
            <a:off x="-41823" y="3711232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Results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7" name="文本框 7">
            <a:extLst>
              <a:ext uri="{FF2B5EF4-FFF2-40B4-BE49-F238E27FC236}">
                <a16:creationId xmlns:a16="http://schemas.microsoft.com/office/drawing/2014/main" id="{E969D533-ADEE-2FA7-5FE7-7BCC65431688}"/>
              </a:ext>
            </a:extLst>
          </p:cNvPr>
          <p:cNvSpPr txBox="1"/>
          <p:nvPr/>
        </p:nvSpPr>
        <p:spPr>
          <a:xfrm>
            <a:off x="-48710" y="462493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Discussion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42" name="文本框 7">
            <a:extLst>
              <a:ext uri="{FF2B5EF4-FFF2-40B4-BE49-F238E27FC236}">
                <a16:creationId xmlns:a16="http://schemas.microsoft.com/office/drawing/2014/main" id="{6E0F1299-855D-C924-1DDD-420AEA3D20E7}"/>
              </a:ext>
            </a:extLst>
          </p:cNvPr>
          <p:cNvSpPr txBox="1"/>
          <p:nvPr/>
        </p:nvSpPr>
        <p:spPr>
          <a:xfrm>
            <a:off x="-49799" y="5538296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Conclusion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" name="文本框 13">
            <a:extLst>
              <a:ext uri="{FF2B5EF4-FFF2-40B4-BE49-F238E27FC236}">
                <a16:creationId xmlns:a16="http://schemas.microsoft.com/office/drawing/2014/main" id="{8F34AF31-D739-A4BB-487B-2EFC324B8DD4}"/>
              </a:ext>
            </a:extLst>
          </p:cNvPr>
          <p:cNvSpPr txBox="1"/>
          <p:nvPr/>
        </p:nvSpPr>
        <p:spPr>
          <a:xfrm>
            <a:off x="2104653" y="489917"/>
            <a:ext cx="95740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>
              <a:defRPr/>
            </a:pPr>
            <a:r>
              <a:rPr lang="en-US" altLang="zh-CN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Traffic sign recognition has been widely studied in the field of </a:t>
            </a:r>
            <a:r>
              <a:rPr lang="en-US" altLang="zh-CN" sz="2400" b="1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computer vision</a:t>
            </a:r>
            <a:r>
              <a:rPr lang="en-US" altLang="zh-CN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, especially for intelligent transportation and autonomous driving.</a:t>
            </a:r>
          </a:p>
          <a:p>
            <a:pPr defTabSz="685800">
              <a:defRPr/>
            </a:pPr>
            <a:endParaRPr lang="en-US" altLang="zh-CN" sz="2400" dirty="0">
              <a:solidFill>
                <a:prstClr val="black"/>
              </a:solidFill>
              <a:latin typeface="Calibri" panose="020F0502020204030204" pitchFamily="34" charset="0"/>
              <a:ea typeface="微软雅黑" panose="020B0503020204020204" charset="-122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Early approaches relied on classical image processing techniques.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With the rise of deep learning, Convolutional Neural Networks (CNNs) have become the dominant approach for traffic sign classification tasks.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Employ data preprocessing techniques such as image normalization, label encoding, and data augmentation to improve model generalization.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AE79A0-2A44-B8D2-DEB3-3DD48DE07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453" y="4330284"/>
            <a:ext cx="7772400" cy="211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400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>
            <a:extLst>
              <a:ext uri="{FF2B5EF4-FFF2-40B4-BE49-F238E27FC236}">
                <a16:creationId xmlns:a16="http://schemas.microsoft.com/office/drawing/2014/main" id="{3F8587F2-D330-A83C-D193-4FD396B1C7C5}"/>
              </a:ext>
            </a:extLst>
          </p:cNvPr>
          <p:cNvSpPr/>
          <p:nvPr/>
        </p:nvSpPr>
        <p:spPr>
          <a:xfrm>
            <a:off x="-14795" y="1"/>
            <a:ext cx="152074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587552F4-D951-786D-CBA6-93F1290B45E3}"/>
              </a:ext>
            </a:extLst>
          </p:cNvPr>
          <p:cNvSpPr txBox="1"/>
          <p:nvPr/>
        </p:nvSpPr>
        <p:spPr>
          <a:xfrm>
            <a:off x="-36628" y="91370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Introduction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2" name="文本框 7">
            <a:extLst>
              <a:ext uri="{FF2B5EF4-FFF2-40B4-BE49-F238E27FC236}">
                <a16:creationId xmlns:a16="http://schemas.microsoft.com/office/drawing/2014/main" id="{BAE65533-E784-C665-624F-9C58D3C26934}"/>
              </a:ext>
            </a:extLst>
          </p:cNvPr>
          <p:cNvSpPr txBox="1"/>
          <p:nvPr/>
        </p:nvSpPr>
        <p:spPr>
          <a:xfrm>
            <a:off x="-41546" y="1827408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8B50AF86-5F91-1A91-2179-332E00B313B7}"/>
              </a:ext>
            </a:extLst>
          </p:cNvPr>
          <p:cNvGrpSpPr/>
          <p:nvPr/>
        </p:nvGrpSpPr>
        <p:grpSpPr>
          <a:xfrm>
            <a:off x="-47621" y="2569132"/>
            <a:ext cx="1590571" cy="677011"/>
            <a:chOff x="-68057" y="2907794"/>
            <a:chExt cx="1387307" cy="677011"/>
          </a:xfrm>
        </p:grpSpPr>
        <p:sp>
          <p:nvSpPr>
            <p:cNvPr id="23" name="Rectangle 10">
              <a:extLst>
                <a:ext uri="{FF2B5EF4-FFF2-40B4-BE49-F238E27FC236}">
                  <a16:creationId xmlns:a16="http://schemas.microsoft.com/office/drawing/2014/main" id="{7C9D4560-D698-99C3-AAB3-1190258C34F4}"/>
                </a:ext>
              </a:extLst>
            </p:cNvPr>
            <p:cNvSpPr/>
            <p:nvPr/>
          </p:nvSpPr>
          <p:spPr>
            <a:xfrm>
              <a:off x="-31429" y="2936825"/>
              <a:ext cx="1313498" cy="618123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24" name="Straight Connector 11">
              <a:extLst>
                <a:ext uri="{FF2B5EF4-FFF2-40B4-BE49-F238E27FC236}">
                  <a16:creationId xmlns:a16="http://schemas.microsoft.com/office/drawing/2014/main" id="{CF2528A8-6294-9988-D8AC-97590FA079E6}"/>
                </a:ext>
              </a:extLst>
            </p:cNvPr>
            <p:cNvCxnSpPr/>
            <p:nvPr/>
          </p:nvCxnSpPr>
          <p:spPr>
            <a:xfrm>
              <a:off x="-33051" y="2907794"/>
              <a:ext cx="1315121" cy="0"/>
            </a:xfrm>
            <a:prstGeom prst="line">
              <a:avLst/>
            </a:prstGeom>
            <a:ln w="19050">
              <a:solidFill>
                <a:srgbClr val="CECE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5">
              <a:extLst>
                <a:ext uri="{FF2B5EF4-FFF2-40B4-BE49-F238E27FC236}">
                  <a16:creationId xmlns:a16="http://schemas.microsoft.com/office/drawing/2014/main" id="{6D45C5D9-CEE9-F221-D06F-20B08B8ED6F7}"/>
                </a:ext>
              </a:extLst>
            </p:cNvPr>
            <p:cNvCxnSpPr/>
            <p:nvPr/>
          </p:nvCxnSpPr>
          <p:spPr>
            <a:xfrm>
              <a:off x="-33052" y="3584805"/>
              <a:ext cx="1315121" cy="0"/>
            </a:xfrm>
            <a:prstGeom prst="line">
              <a:avLst/>
            </a:prstGeom>
            <a:ln w="19050">
              <a:solidFill>
                <a:srgbClr val="CECE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7">
              <a:extLst>
                <a:ext uri="{FF2B5EF4-FFF2-40B4-BE49-F238E27FC236}">
                  <a16:creationId xmlns:a16="http://schemas.microsoft.com/office/drawing/2014/main" id="{CF29738F-DECE-4AC3-044F-3EDA546A5F9F}"/>
                </a:ext>
              </a:extLst>
            </p:cNvPr>
            <p:cNvSpPr txBox="1"/>
            <p:nvPr/>
          </p:nvSpPr>
          <p:spPr>
            <a:xfrm>
              <a:off x="-68057" y="3103699"/>
              <a:ext cx="1387307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800">
                <a:defRPr/>
              </a:pPr>
              <a:r>
                <a:rPr lang="en-US" altLang="zh-CN" sz="135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Methodology</a:t>
              </a:r>
              <a:endParaRPr lang="zh-CN" altLang="en-US" sz="1350" dirty="0">
                <a:solidFill>
                  <a:schemeClr val="bg1"/>
                </a:solidFill>
                <a:latin typeface="Calibri" panose="020F0502020204030204"/>
                <a:ea typeface="微软雅黑" panose="020B0503020204020204" charset="-122"/>
              </a:endParaRPr>
            </a:p>
          </p:txBody>
        </p:sp>
      </p:grpSp>
      <p:sp>
        <p:nvSpPr>
          <p:cNvPr id="30" name="文本框 7">
            <a:extLst>
              <a:ext uri="{FF2B5EF4-FFF2-40B4-BE49-F238E27FC236}">
                <a16:creationId xmlns:a16="http://schemas.microsoft.com/office/drawing/2014/main" id="{082FD152-FD7E-39B8-6099-70F92B1801D4}"/>
              </a:ext>
            </a:extLst>
          </p:cNvPr>
          <p:cNvSpPr txBox="1"/>
          <p:nvPr/>
        </p:nvSpPr>
        <p:spPr>
          <a:xfrm>
            <a:off x="-41823" y="3711232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Results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7" name="文本框 7">
            <a:extLst>
              <a:ext uri="{FF2B5EF4-FFF2-40B4-BE49-F238E27FC236}">
                <a16:creationId xmlns:a16="http://schemas.microsoft.com/office/drawing/2014/main" id="{E969D533-ADEE-2FA7-5FE7-7BCC65431688}"/>
              </a:ext>
            </a:extLst>
          </p:cNvPr>
          <p:cNvSpPr txBox="1"/>
          <p:nvPr/>
        </p:nvSpPr>
        <p:spPr>
          <a:xfrm>
            <a:off x="-48710" y="462493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Discussion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42" name="文本框 7">
            <a:extLst>
              <a:ext uri="{FF2B5EF4-FFF2-40B4-BE49-F238E27FC236}">
                <a16:creationId xmlns:a16="http://schemas.microsoft.com/office/drawing/2014/main" id="{6E0F1299-855D-C924-1DDD-420AEA3D20E7}"/>
              </a:ext>
            </a:extLst>
          </p:cNvPr>
          <p:cNvSpPr txBox="1"/>
          <p:nvPr/>
        </p:nvSpPr>
        <p:spPr>
          <a:xfrm>
            <a:off x="-49799" y="5538296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Conclusion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" name="文本框 13">
            <a:extLst>
              <a:ext uri="{FF2B5EF4-FFF2-40B4-BE49-F238E27FC236}">
                <a16:creationId xmlns:a16="http://schemas.microsoft.com/office/drawing/2014/main" id="{FB855AFF-A6A1-417A-13A7-B85EA7EFE01C}"/>
              </a:ext>
            </a:extLst>
          </p:cNvPr>
          <p:cNvSpPr txBox="1"/>
          <p:nvPr/>
        </p:nvSpPr>
        <p:spPr>
          <a:xfrm>
            <a:off x="2104653" y="457259"/>
            <a:ext cx="9574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>
              <a:defRPr/>
            </a:pPr>
            <a:r>
              <a:rPr lang="en-US" altLang="zh-CN" sz="2400" b="1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Technique</a:t>
            </a:r>
            <a:r>
              <a:rPr lang="en-US" altLang="zh-CN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: Python and several popular ML and CV frameworks</a:t>
            </a:r>
          </a:p>
          <a:p>
            <a:pPr marL="342900" indent="-342900" defTabSz="685800">
              <a:buFont typeface="Arial" panose="020B0604020202020204" pitchFamily="34" charset="0"/>
              <a:buChar char="•"/>
              <a:defRPr/>
            </a:pPr>
            <a:r>
              <a:rPr lang="en-US" altLang="zh-CN" sz="2400" dirty="0" err="1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PyTorch</a:t>
            </a:r>
            <a:r>
              <a:rPr lang="en-US" altLang="zh-CN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, </a:t>
            </a:r>
            <a:r>
              <a:rPr lang="en-US" altLang="zh-CN" sz="2400" dirty="0" err="1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Torchvision</a:t>
            </a:r>
            <a:r>
              <a:rPr lang="en-US" altLang="zh-CN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,  OpenCV, Local Anaconda, Matplotlib &amp; Seaborn</a:t>
            </a:r>
          </a:p>
          <a:p>
            <a:pPr defTabSz="685800">
              <a:defRPr/>
            </a:pPr>
            <a:endParaRPr lang="en-US" altLang="zh-CN" sz="2400" dirty="0">
              <a:solidFill>
                <a:prstClr val="black"/>
              </a:solidFill>
              <a:latin typeface="Calibri" panose="020F0502020204030204" pitchFamily="34" charset="0"/>
              <a:ea typeface="微软雅黑" panose="020B0503020204020204" charset="-122"/>
              <a:cs typeface="Calibri" panose="020F0502020204030204" pitchFamily="34" charset="0"/>
            </a:endParaRPr>
          </a:p>
          <a:p>
            <a:pPr defTabSz="685800">
              <a:defRPr/>
            </a:pPr>
            <a:r>
              <a:rPr lang="en-US" altLang="zh-CN" sz="2400" b="1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Dataset</a:t>
            </a:r>
            <a:r>
              <a:rPr lang="en-US" altLang="zh-CN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:  German Traffic Sign Recognition Benchmark (GTSRB)</a:t>
            </a:r>
          </a:p>
          <a:p>
            <a:pPr marL="342900" indent="-342900" defTabSz="685800">
              <a:buFont typeface="Arial" panose="020B0604020202020204" pitchFamily="34" charset="0"/>
              <a:buChar char="•"/>
              <a:defRPr/>
            </a:pPr>
            <a:r>
              <a:rPr lang="en-US" altLang="zh-CN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Over 39,209 labeled images across 43 traffic sign classes</a:t>
            </a:r>
          </a:p>
          <a:p>
            <a:pPr marL="342900" indent="-342900" defTabSz="685800">
              <a:buFont typeface="Arial" panose="020B0604020202020204" pitchFamily="34" charset="0"/>
              <a:buChar char="•"/>
              <a:defRPr/>
            </a:pPr>
            <a:r>
              <a:rPr lang="en-US" altLang="zh-CN" sz="2400" dirty="0">
                <a:solidFill>
                  <a:prstClr val="black"/>
                </a:solidFill>
                <a:latin typeface="Calibri" panose="020F0502020204030204" pitchFamily="34" charset="0"/>
                <a:ea typeface="微软雅黑" panose="020B0503020204020204" charset="-122"/>
                <a:cs typeface="Calibri" panose="020F0502020204030204" pitchFamily="34" charset="0"/>
              </a:rPr>
              <a:t>Preprocessing includes: image resizing, normalization, label encoding, data augmentation, Train-validation-test split, custom CNN, Transfer Learning (ResNet18)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3A9EB5F-4A7C-20DD-1C17-74B776DDF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673" y="3551657"/>
            <a:ext cx="6138547" cy="293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770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>
            <a:extLst>
              <a:ext uri="{FF2B5EF4-FFF2-40B4-BE49-F238E27FC236}">
                <a16:creationId xmlns:a16="http://schemas.microsoft.com/office/drawing/2014/main" id="{3F8587F2-D330-A83C-D193-4FD396B1C7C5}"/>
              </a:ext>
            </a:extLst>
          </p:cNvPr>
          <p:cNvSpPr/>
          <p:nvPr/>
        </p:nvSpPr>
        <p:spPr>
          <a:xfrm>
            <a:off x="-14795" y="1"/>
            <a:ext cx="152074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587552F4-D951-786D-CBA6-93F1290B45E3}"/>
              </a:ext>
            </a:extLst>
          </p:cNvPr>
          <p:cNvSpPr txBox="1"/>
          <p:nvPr/>
        </p:nvSpPr>
        <p:spPr>
          <a:xfrm>
            <a:off x="-36628" y="91370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Introduction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2" name="文本框 7">
            <a:extLst>
              <a:ext uri="{FF2B5EF4-FFF2-40B4-BE49-F238E27FC236}">
                <a16:creationId xmlns:a16="http://schemas.microsoft.com/office/drawing/2014/main" id="{BAE65533-E784-C665-624F-9C58D3C26934}"/>
              </a:ext>
            </a:extLst>
          </p:cNvPr>
          <p:cNvSpPr txBox="1"/>
          <p:nvPr/>
        </p:nvSpPr>
        <p:spPr>
          <a:xfrm>
            <a:off x="-41546" y="1827408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8B50AF86-5F91-1A91-2179-332E00B313B7}"/>
              </a:ext>
            </a:extLst>
          </p:cNvPr>
          <p:cNvGrpSpPr/>
          <p:nvPr/>
        </p:nvGrpSpPr>
        <p:grpSpPr>
          <a:xfrm>
            <a:off x="-47621" y="2569132"/>
            <a:ext cx="1590571" cy="677011"/>
            <a:chOff x="-68057" y="2907794"/>
            <a:chExt cx="1387307" cy="677011"/>
          </a:xfrm>
        </p:grpSpPr>
        <p:sp>
          <p:nvSpPr>
            <p:cNvPr id="23" name="Rectangle 10">
              <a:extLst>
                <a:ext uri="{FF2B5EF4-FFF2-40B4-BE49-F238E27FC236}">
                  <a16:creationId xmlns:a16="http://schemas.microsoft.com/office/drawing/2014/main" id="{7C9D4560-D698-99C3-AAB3-1190258C34F4}"/>
                </a:ext>
              </a:extLst>
            </p:cNvPr>
            <p:cNvSpPr/>
            <p:nvPr/>
          </p:nvSpPr>
          <p:spPr>
            <a:xfrm>
              <a:off x="-31429" y="2936825"/>
              <a:ext cx="1313498" cy="618123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24" name="Straight Connector 11">
              <a:extLst>
                <a:ext uri="{FF2B5EF4-FFF2-40B4-BE49-F238E27FC236}">
                  <a16:creationId xmlns:a16="http://schemas.microsoft.com/office/drawing/2014/main" id="{CF2528A8-6294-9988-D8AC-97590FA079E6}"/>
                </a:ext>
              </a:extLst>
            </p:cNvPr>
            <p:cNvCxnSpPr/>
            <p:nvPr/>
          </p:nvCxnSpPr>
          <p:spPr>
            <a:xfrm>
              <a:off x="-33051" y="2907794"/>
              <a:ext cx="1315121" cy="0"/>
            </a:xfrm>
            <a:prstGeom prst="line">
              <a:avLst/>
            </a:prstGeom>
            <a:ln w="19050">
              <a:solidFill>
                <a:srgbClr val="CECE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5">
              <a:extLst>
                <a:ext uri="{FF2B5EF4-FFF2-40B4-BE49-F238E27FC236}">
                  <a16:creationId xmlns:a16="http://schemas.microsoft.com/office/drawing/2014/main" id="{6D45C5D9-CEE9-F221-D06F-20B08B8ED6F7}"/>
                </a:ext>
              </a:extLst>
            </p:cNvPr>
            <p:cNvCxnSpPr/>
            <p:nvPr/>
          </p:nvCxnSpPr>
          <p:spPr>
            <a:xfrm>
              <a:off x="-33052" y="3584805"/>
              <a:ext cx="1315121" cy="0"/>
            </a:xfrm>
            <a:prstGeom prst="line">
              <a:avLst/>
            </a:prstGeom>
            <a:ln w="19050">
              <a:solidFill>
                <a:srgbClr val="CECE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7">
              <a:extLst>
                <a:ext uri="{FF2B5EF4-FFF2-40B4-BE49-F238E27FC236}">
                  <a16:creationId xmlns:a16="http://schemas.microsoft.com/office/drawing/2014/main" id="{CF29738F-DECE-4AC3-044F-3EDA546A5F9F}"/>
                </a:ext>
              </a:extLst>
            </p:cNvPr>
            <p:cNvSpPr txBox="1"/>
            <p:nvPr/>
          </p:nvSpPr>
          <p:spPr>
            <a:xfrm>
              <a:off x="-68057" y="3103699"/>
              <a:ext cx="1387307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800">
                <a:defRPr/>
              </a:pPr>
              <a:r>
                <a:rPr lang="en-US" altLang="zh-CN" sz="135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Methodology</a:t>
              </a:r>
              <a:endParaRPr lang="zh-CN" altLang="en-US" sz="1350" dirty="0">
                <a:solidFill>
                  <a:schemeClr val="bg1"/>
                </a:solidFill>
                <a:latin typeface="Calibri" panose="020F0502020204030204"/>
                <a:ea typeface="微软雅黑" panose="020B0503020204020204" charset="-122"/>
              </a:endParaRPr>
            </a:p>
          </p:txBody>
        </p:sp>
      </p:grpSp>
      <p:sp>
        <p:nvSpPr>
          <p:cNvPr id="30" name="文本框 7">
            <a:extLst>
              <a:ext uri="{FF2B5EF4-FFF2-40B4-BE49-F238E27FC236}">
                <a16:creationId xmlns:a16="http://schemas.microsoft.com/office/drawing/2014/main" id="{082FD152-FD7E-39B8-6099-70F92B1801D4}"/>
              </a:ext>
            </a:extLst>
          </p:cNvPr>
          <p:cNvSpPr txBox="1"/>
          <p:nvPr/>
        </p:nvSpPr>
        <p:spPr>
          <a:xfrm>
            <a:off x="-41823" y="3711232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Results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7" name="文本框 7">
            <a:extLst>
              <a:ext uri="{FF2B5EF4-FFF2-40B4-BE49-F238E27FC236}">
                <a16:creationId xmlns:a16="http://schemas.microsoft.com/office/drawing/2014/main" id="{E969D533-ADEE-2FA7-5FE7-7BCC65431688}"/>
              </a:ext>
            </a:extLst>
          </p:cNvPr>
          <p:cNvSpPr txBox="1"/>
          <p:nvPr/>
        </p:nvSpPr>
        <p:spPr>
          <a:xfrm>
            <a:off x="-48710" y="462493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Discussion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42" name="文本框 7">
            <a:extLst>
              <a:ext uri="{FF2B5EF4-FFF2-40B4-BE49-F238E27FC236}">
                <a16:creationId xmlns:a16="http://schemas.microsoft.com/office/drawing/2014/main" id="{6E0F1299-855D-C924-1DDD-420AEA3D20E7}"/>
              </a:ext>
            </a:extLst>
          </p:cNvPr>
          <p:cNvSpPr txBox="1"/>
          <p:nvPr/>
        </p:nvSpPr>
        <p:spPr>
          <a:xfrm>
            <a:off x="-49799" y="5538296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Conclusion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" name="文本框 13">
            <a:extLst>
              <a:ext uri="{FF2B5EF4-FFF2-40B4-BE49-F238E27FC236}">
                <a16:creationId xmlns:a16="http://schemas.microsoft.com/office/drawing/2014/main" id="{FB855AFF-A6A1-417A-13A7-B85EA7EFE01C}"/>
              </a:ext>
            </a:extLst>
          </p:cNvPr>
          <p:cNvSpPr txBox="1"/>
          <p:nvPr/>
        </p:nvSpPr>
        <p:spPr>
          <a:xfrm>
            <a:off x="2104653" y="1012434"/>
            <a:ext cx="94396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Training and validation accuracy and loss curves for the </a:t>
            </a:r>
            <a:r>
              <a:rPr lang="en-US" altLang="zh-CN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custom CNN </a:t>
            </a:r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over 25 epochs, demonstrating stable convergence and high validation accuracy.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8D3D323-67AF-5325-377B-D24A30495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813" y="2287762"/>
            <a:ext cx="9673840" cy="325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204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>
            <a:extLst>
              <a:ext uri="{FF2B5EF4-FFF2-40B4-BE49-F238E27FC236}">
                <a16:creationId xmlns:a16="http://schemas.microsoft.com/office/drawing/2014/main" id="{3F8587F2-D330-A83C-D193-4FD396B1C7C5}"/>
              </a:ext>
            </a:extLst>
          </p:cNvPr>
          <p:cNvSpPr/>
          <p:nvPr/>
        </p:nvSpPr>
        <p:spPr>
          <a:xfrm>
            <a:off x="-14795" y="1"/>
            <a:ext cx="152074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587552F4-D951-786D-CBA6-93F1290B45E3}"/>
              </a:ext>
            </a:extLst>
          </p:cNvPr>
          <p:cNvSpPr txBox="1"/>
          <p:nvPr/>
        </p:nvSpPr>
        <p:spPr>
          <a:xfrm>
            <a:off x="-36628" y="91370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Introduction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2" name="文本框 7">
            <a:extLst>
              <a:ext uri="{FF2B5EF4-FFF2-40B4-BE49-F238E27FC236}">
                <a16:creationId xmlns:a16="http://schemas.microsoft.com/office/drawing/2014/main" id="{BAE65533-E784-C665-624F-9C58D3C26934}"/>
              </a:ext>
            </a:extLst>
          </p:cNvPr>
          <p:cNvSpPr txBox="1"/>
          <p:nvPr/>
        </p:nvSpPr>
        <p:spPr>
          <a:xfrm>
            <a:off x="-41546" y="1827408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8B50AF86-5F91-1A91-2179-332E00B313B7}"/>
              </a:ext>
            </a:extLst>
          </p:cNvPr>
          <p:cNvGrpSpPr/>
          <p:nvPr/>
        </p:nvGrpSpPr>
        <p:grpSpPr>
          <a:xfrm>
            <a:off x="-47621" y="2569132"/>
            <a:ext cx="1590571" cy="677011"/>
            <a:chOff x="-68057" y="2907794"/>
            <a:chExt cx="1387307" cy="677011"/>
          </a:xfrm>
        </p:grpSpPr>
        <p:sp>
          <p:nvSpPr>
            <p:cNvPr id="23" name="Rectangle 10">
              <a:extLst>
                <a:ext uri="{FF2B5EF4-FFF2-40B4-BE49-F238E27FC236}">
                  <a16:creationId xmlns:a16="http://schemas.microsoft.com/office/drawing/2014/main" id="{7C9D4560-D698-99C3-AAB3-1190258C34F4}"/>
                </a:ext>
              </a:extLst>
            </p:cNvPr>
            <p:cNvSpPr/>
            <p:nvPr/>
          </p:nvSpPr>
          <p:spPr>
            <a:xfrm>
              <a:off x="-31429" y="2936825"/>
              <a:ext cx="1313498" cy="618123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24" name="Straight Connector 11">
              <a:extLst>
                <a:ext uri="{FF2B5EF4-FFF2-40B4-BE49-F238E27FC236}">
                  <a16:creationId xmlns:a16="http://schemas.microsoft.com/office/drawing/2014/main" id="{CF2528A8-6294-9988-D8AC-97590FA079E6}"/>
                </a:ext>
              </a:extLst>
            </p:cNvPr>
            <p:cNvCxnSpPr/>
            <p:nvPr/>
          </p:nvCxnSpPr>
          <p:spPr>
            <a:xfrm>
              <a:off x="-33051" y="2907794"/>
              <a:ext cx="1315121" cy="0"/>
            </a:xfrm>
            <a:prstGeom prst="line">
              <a:avLst/>
            </a:prstGeom>
            <a:ln w="19050">
              <a:solidFill>
                <a:srgbClr val="CECE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5">
              <a:extLst>
                <a:ext uri="{FF2B5EF4-FFF2-40B4-BE49-F238E27FC236}">
                  <a16:creationId xmlns:a16="http://schemas.microsoft.com/office/drawing/2014/main" id="{6D45C5D9-CEE9-F221-D06F-20B08B8ED6F7}"/>
                </a:ext>
              </a:extLst>
            </p:cNvPr>
            <p:cNvCxnSpPr/>
            <p:nvPr/>
          </p:nvCxnSpPr>
          <p:spPr>
            <a:xfrm>
              <a:off x="-33052" y="3584805"/>
              <a:ext cx="1315121" cy="0"/>
            </a:xfrm>
            <a:prstGeom prst="line">
              <a:avLst/>
            </a:prstGeom>
            <a:ln w="19050">
              <a:solidFill>
                <a:srgbClr val="CECE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7">
              <a:extLst>
                <a:ext uri="{FF2B5EF4-FFF2-40B4-BE49-F238E27FC236}">
                  <a16:creationId xmlns:a16="http://schemas.microsoft.com/office/drawing/2014/main" id="{CF29738F-DECE-4AC3-044F-3EDA546A5F9F}"/>
                </a:ext>
              </a:extLst>
            </p:cNvPr>
            <p:cNvSpPr txBox="1"/>
            <p:nvPr/>
          </p:nvSpPr>
          <p:spPr>
            <a:xfrm>
              <a:off x="-68057" y="3103699"/>
              <a:ext cx="1387307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800">
                <a:defRPr/>
              </a:pPr>
              <a:r>
                <a:rPr lang="en-US" altLang="zh-CN" sz="135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Methodology</a:t>
              </a:r>
              <a:endParaRPr lang="zh-CN" altLang="en-US" sz="1350" dirty="0">
                <a:solidFill>
                  <a:schemeClr val="bg1"/>
                </a:solidFill>
                <a:latin typeface="Calibri" panose="020F0502020204030204"/>
                <a:ea typeface="微软雅黑" panose="020B0503020204020204" charset="-122"/>
              </a:endParaRPr>
            </a:p>
          </p:txBody>
        </p:sp>
      </p:grpSp>
      <p:sp>
        <p:nvSpPr>
          <p:cNvPr id="30" name="文本框 7">
            <a:extLst>
              <a:ext uri="{FF2B5EF4-FFF2-40B4-BE49-F238E27FC236}">
                <a16:creationId xmlns:a16="http://schemas.microsoft.com/office/drawing/2014/main" id="{082FD152-FD7E-39B8-6099-70F92B1801D4}"/>
              </a:ext>
            </a:extLst>
          </p:cNvPr>
          <p:cNvSpPr txBox="1"/>
          <p:nvPr/>
        </p:nvSpPr>
        <p:spPr>
          <a:xfrm>
            <a:off x="-41823" y="3711232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Results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7" name="文本框 7">
            <a:extLst>
              <a:ext uri="{FF2B5EF4-FFF2-40B4-BE49-F238E27FC236}">
                <a16:creationId xmlns:a16="http://schemas.microsoft.com/office/drawing/2014/main" id="{E969D533-ADEE-2FA7-5FE7-7BCC65431688}"/>
              </a:ext>
            </a:extLst>
          </p:cNvPr>
          <p:cNvSpPr txBox="1"/>
          <p:nvPr/>
        </p:nvSpPr>
        <p:spPr>
          <a:xfrm>
            <a:off x="-48710" y="462493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Discussion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42" name="文本框 7">
            <a:extLst>
              <a:ext uri="{FF2B5EF4-FFF2-40B4-BE49-F238E27FC236}">
                <a16:creationId xmlns:a16="http://schemas.microsoft.com/office/drawing/2014/main" id="{6E0F1299-855D-C924-1DDD-420AEA3D20E7}"/>
              </a:ext>
            </a:extLst>
          </p:cNvPr>
          <p:cNvSpPr txBox="1"/>
          <p:nvPr/>
        </p:nvSpPr>
        <p:spPr>
          <a:xfrm>
            <a:off x="-49799" y="5538296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Conclusion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82E241-898B-78FC-D2BA-02A6A1E12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653" y="2477048"/>
            <a:ext cx="9574000" cy="3361330"/>
          </a:xfrm>
          <a:prstGeom prst="rect">
            <a:avLst/>
          </a:prstGeom>
        </p:spPr>
      </p:pic>
      <p:sp>
        <p:nvSpPr>
          <p:cNvPr id="3" name="文本框 13">
            <a:extLst>
              <a:ext uri="{FF2B5EF4-FFF2-40B4-BE49-F238E27FC236}">
                <a16:creationId xmlns:a16="http://schemas.microsoft.com/office/drawing/2014/main" id="{667A1553-FCDA-BF55-6B84-9226DF484ABE}"/>
              </a:ext>
            </a:extLst>
          </p:cNvPr>
          <p:cNvSpPr txBox="1"/>
          <p:nvPr/>
        </p:nvSpPr>
        <p:spPr>
          <a:xfrm>
            <a:off x="2104653" y="1012434"/>
            <a:ext cx="957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Training and validation accuracy and loss curves for the transfer learning approach using </a:t>
            </a:r>
            <a:r>
              <a:rPr lang="en-US" altLang="zh-CN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ResNet18</a:t>
            </a:r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showing limited performance due to small input resolution.</a:t>
            </a:r>
          </a:p>
        </p:txBody>
      </p:sp>
    </p:spTree>
    <p:extLst>
      <p:ext uri="{BB962C8B-B14F-4D97-AF65-F5344CB8AC3E}">
        <p14:creationId xmlns:p14="http://schemas.microsoft.com/office/powerpoint/2010/main" val="2880492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>
            <a:extLst>
              <a:ext uri="{FF2B5EF4-FFF2-40B4-BE49-F238E27FC236}">
                <a16:creationId xmlns:a16="http://schemas.microsoft.com/office/drawing/2014/main" id="{3F8587F2-D330-A83C-D193-4FD396B1C7C5}"/>
              </a:ext>
            </a:extLst>
          </p:cNvPr>
          <p:cNvSpPr/>
          <p:nvPr/>
        </p:nvSpPr>
        <p:spPr>
          <a:xfrm>
            <a:off x="-14795" y="1"/>
            <a:ext cx="152074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587552F4-D951-786D-CBA6-93F1290B45E3}"/>
              </a:ext>
            </a:extLst>
          </p:cNvPr>
          <p:cNvSpPr txBox="1"/>
          <p:nvPr/>
        </p:nvSpPr>
        <p:spPr>
          <a:xfrm>
            <a:off x="-36628" y="91370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Introduction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2" name="文本框 7">
            <a:extLst>
              <a:ext uri="{FF2B5EF4-FFF2-40B4-BE49-F238E27FC236}">
                <a16:creationId xmlns:a16="http://schemas.microsoft.com/office/drawing/2014/main" id="{BAE65533-E784-C665-624F-9C58D3C26934}"/>
              </a:ext>
            </a:extLst>
          </p:cNvPr>
          <p:cNvSpPr txBox="1"/>
          <p:nvPr/>
        </p:nvSpPr>
        <p:spPr>
          <a:xfrm>
            <a:off x="-41546" y="1827408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6" name="文本框 7">
            <a:extLst>
              <a:ext uri="{FF2B5EF4-FFF2-40B4-BE49-F238E27FC236}">
                <a16:creationId xmlns:a16="http://schemas.microsoft.com/office/drawing/2014/main" id="{CF29738F-DECE-4AC3-044F-3EDA546A5F9F}"/>
              </a:ext>
            </a:extLst>
          </p:cNvPr>
          <p:cNvSpPr txBox="1"/>
          <p:nvPr/>
        </p:nvSpPr>
        <p:spPr>
          <a:xfrm>
            <a:off x="-47621" y="2765037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Methodology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7" name="Rectangle 10">
            <a:extLst>
              <a:ext uri="{FF2B5EF4-FFF2-40B4-BE49-F238E27FC236}">
                <a16:creationId xmlns:a16="http://schemas.microsoft.com/office/drawing/2014/main" id="{D04FA846-74E1-10D5-68B9-5B283027F407}"/>
              </a:ext>
            </a:extLst>
          </p:cNvPr>
          <p:cNvSpPr/>
          <p:nvPr/>
        </p:nvSpPr>
        <p:spPr>
          <a:xfrm>
            <a:off x="172" y="3544358"/>
            <a:ext cx="1505948" cy="618123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28" name="Straight Connector 11">
            <a:extLst>
              <a:ext uri="{FF2B5EF4-FFF2-40B4-BE49-F238E27FC236}">
                <a16:creationId xmlns:a16="http://schemas.microsoft.com/office/drawing/2014/main" id="{2F34ED76-7ECB-1D2C-5582-B18D64DEBA8D}"/>
              </a:ext>
            </a:extLst>
          </p:cNvPr>
          <p:cNvCxnSpPr/>
          <p:nvPr/>
        </p:nvCxnSpPr>
        <p:spPr>
          <a:xfrm>
            <a:off x="-1688" y="3515327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5">
            <a:extLst>
              <a:ext uri="{FF2B5EF4-FFF2-40B4-BE49-F238E27FC236}">
                <a16:creationId xmlns:a16="http://schemas.microsoft.com/office/drawing/2014/main" id="{D074BE58-50B4-096B-DE0E-A48F400E6D3D}"/>
              </a:ext>
            </a:extLst>
          </p:cNvPr>
          <p:cNvCxnSpPr/>
          <p:nvPr/>
        </p:nvCxnSpPr>
        <p:spPr>
          <a:xfrm>
            <a:off x="-1689" y="4192338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7">
            <a:extLst>
              <a:ext uri="{FF2B5EF4-FFF2-40B4-BE49-F238E27FC236}">
                <a16:creationId xmlns:a16="http://schemas.microsoft.com/office/drawing/2014/main" id="{082FD152-FD7E-39B8-6099-70F92B1801D4}"/>
              </a:ext>
            </a:extLst>
          </p:cNvPr>
          <p:cNvSpPr txBox="1"/>
          <p:nvPr/>
        </p:nvSpPr>
        <p:spPr>
          <a:xfrm>
            <a:off x="-41823" y="3711232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Results</a:t>
            </a:r>
            <a:endParaRPr lang="zh-CN" altLang="en-US" sz="1350" dirty="0">
              <a:solidFill>
                <a:schemeClr val="bg1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7" name="文本框 7">
            <a:extLst>
              <a:ext uri="{FF2B5EF4-FFF2-40B4-BE49-F238E27FC236}">
                <a16:creationId xmlns:a16="http://schemas.microsoft.com/office/drawing/2014/main" id="{E969D533-ADEE-2FA7-5FE7-7BCC65431688}"/>
              </a:ext>
            </a:extLst>
          </p:cNvPr>
          <p:cNvSpPr txBox="1"/>
          <p:nvPr/>
        </p:nvSpPr>
        <p:spPr>
          <a:xfrm>
            <a:off x="-48710" y="462493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Discussion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42" name="文本框 7">
            <a:extLst>
              <a:ext uri="{FF2B5EF4-FFF2-40B4-BE49-F238E27FC236}">
                <a16:creationId xmlns:a16="http://schemas.microsoft.com/office/drawing/2014/main" id="{6E0F1299-855D-C924-1DDD-420AEA3D20E7}"/>
              </a:ext>
            </a:extLst>
          </p:cNvPr>
          <p:cNvSpPr txBox="1"/>
          <p:nvPr/>
        </p:nvSpPr>
        <p:spPr>
          <a:xfrm>
            <a:off x="-49799" y="5538296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Conclusion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5" name="文本框 13">
            <a:extLst>
              <a:ext uri="{FF2B5EF4-FFF2-40B4-BE49-F238E27FC236}">
                <a16:creationId xmlns:a16="http://schemas.microsoft.com/office/drawing/2014/main" id="{E3E18DEC-3D5B-8D93-78CD-F64DCA1E8839}"/>
              </a:ext>
            </a:extLst>
          </p:cNvPr>
          <p:cNvSpPr txBox="1"/>
          <p:nvPr/>
        </p:nvSpPr>
        <p:spPr>
          <a:xfrm>
            <a:off x="2235281" y="754884"/>
            <a:ext cx="91548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altLang="zh-CN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ain evaluation metrics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51DF72B-68D5-09A0-0F05-6784458C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1418169"/>
            <a:ext cx="9154877" cy="250437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D80BDF4-D374-6A8B-09FB-DB2CC1E61C04}"/>
              </a:ext>
            </a:extLst>
          </p:cNvPr>
          <p:cNvSpPr txBox="1"/>
          <p:nvPr/>
        </p:nvSpPr>
        <p:spPr>
          <a:xfrm>
            <a:off x="2235281" y="4217879"/>
            <a:ext cx="935800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Custom CNN achieved exceptional performance with 99.91% accuracy.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While the transfer learning model performed poorly.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Primarily caused by the low input resolution (32×32), which makes it difficult for a deep pretrained model like ResNet18 to extract meaningful features.</a:t>
            </a:r>
          </a:p>
        </p:txBody>
      </p:sp>
    </p:spTree>
    <p:extLst>
      <p:ext uri="{BB962C8B-B14F-4D97-AF65-F5344CB8AC3E}">
        <p14:creationId xmlns:p14="http://schemas.microsoft.com/office/powerpoint/2010/main" val="4131113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">
            <a:extLst>
              <a:ext uri="{FF2B5EF4-FFF2-40B4-BE49-F238E27FC236}">
                <a16:creationId xmlns:a16="http://schemas.microsoft.com/office/drawing/2014/main" id="{3F8587F2-D330-A83C-D193-4FD396B1C7C5}"/>
              </a:ext>
            </a:extLst>
          </p:cNvPr>
          <p:cNvSpPr/>
          <p:nvPr/>
        </p:nvSpPr>
        <p:spPr>
          <a:xfrm>
            <a:off x="-14795" y="1"/>
            <a:ext cx="152074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587552F4-D951-786D-CBA6-93F1290B45E3}"/>
              </a:ext>
            </a:extLst>
          </p:cNvPr>
          <p:cNvSpPr txBox="1"/>
          <p:nvPr/>
        </p:nvSpPr>
        <p:spPr>
          <a:xfrm>
            <a:off x="-36628" y="91370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Introduction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2" name="文本框 7">
            <a:extLst>
              <a:ext uri="{FF2B5EF4-FFF2-40B4-BE49-F238E27FC236}">
                <a16:creationId xmlns:a16="http://schemas.microsoft.com/office/drawing/2014/main" id="{BAE65533-E784-C665-624F-9C58D3C26934}"/>
              </a:ext>
            </a:extLst>
          </p:cNvPr>
          <p:cNvSpPr txBox="1"/>
          <p:nvPr/>
        </p:nvSpPr>
        <p:spPr>
          <a:xfrm>
            <a:off x="-41546" y="1827408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6" name="文本框 7">
            <a:extLst>
              <a:ext uri="{FF2B5EF4-FFF2-40B4-BE49-F238E27FC236}">
                <a16:creationId xmlns:a16="http://schemas.microsoft.com/office/drawing/2014/main" id="{CF29738F-DECE-4AC3-044F-3EDA546A5F9F}"/>
              </a:ext>
            </a:extLst>
          </p:cNvPr>
          <p:cNvSpPr txBox="1"/>
          <p:nvPr/>
        </p:nvSpPr>
        <p:spPr>
          <a:xfrm>
            <a:off x="-47621" y="2765037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Methodology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27" name="Rectangle 10">
            <a:extLst>
              <a:ext uri="{FF2B5EF4-FFF2-40B4-BE49-F238E27FC236}">
                <a16:creationId xmlns:a16="http://schemas.microsoft.com/office/drawing/2014/main" id="{D04FA846-74E1-10D5-68B9-5B283027F407}"/>
              </a:ext>
            </a:extLst>
          </p:cNvPr>
          <p:cNvSpPr/>
          <p:nvPr/>
        </p:nvSpPr>
        <p:spPr>
          <a:xfrm>
            <a:off x="172" y="3544358"/>
            <a:ext cx="1505948" cy="618123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28" name="Straight Connector 11">
            <a:extLst>
              <a:ext uri="{FF2B5EF4-FFF2-40B4-BE49-F238E27FC236}">
                <a16:creationId xmlns:a16="http://schemas.microsoft.com/office/drawing/2014/main" id="{2F34ED76-7ECB-1D2C-5582-B18D64DEBA8D}"/>
              </a:ext>
            </a:extLst>
          </p:cNvPr>
          <p:cNvCxnSpPr/>
          <p:nvPr/>
        </p:nvCxnSpPr>
        <p:spPr>
          <a:xfrm>
            <a:off x="-1688" y="3515327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5">
            <a:extLst>
              <a:ext uri="{FF2B5EF4-FFF2-40B4-BE49-F238E27FC236}">
                <a16:creationId xmlns:a16="http://schemas.microsoft.com/office/drawing/2014/main" id="{D074BE58-50B4-096B-DE0E-A48F400E6D3D}"/>
              </a:ext>
            </a:extLst>
          </p:cNvPr>
          <p:cNvCxnSpPr/>
          <p:nvPr/>
        </p:nvCxnSpPr>
        <p:spPr>
          <a:xfrm>
            <a:off x="-1689" y="4192338"/>
            <a:ext cx="1507809" cy="0"/>
          </a:xfrm>
          <a:prstGeom prst="line">
            <a:avLst/>
          </a:prstGeom>
          <a:ln w="19050">
            <a:solidFill>
              <a:srgbClr val="CECE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7">
            <a:extLst>
              <a:ext uri="{FF2B5EF4-FFF2-40B4-BE49-F238E27FC236}">
                <a16:creationId xmlns:a16="http://schemas.microsoft.com/office/drawing/2014/main" id="{082FD152-FD7E-39B8-6099-70F92B1801D4}"/>
              </a:ext>
            </a:extLst>
          </p:cNvPr>
          <p:cNvSpPr txBox="1"/>
          <p:nvPr/>
        </p:nvSpPr>
        <p:spPr>
          <a:xfrm>
            <a:off x="-41823" y="3711232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Results</a:t>
            </a:r>
            <a:endParaRPr lang="zh-CN" altLang="en-US" sz="1350" dirty="0">
              <a:solidFill>
                <a:schemeClr val="bg1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37" name="文本框 7">
            <a:extLst>
              <a:ext uri="{FF2B5EF4-FFF2-40B4-BE49-F238E27FC236}">
                <a16:creationId xmlns:a16="http://schemas.microsoft.com/office/drawing/2014/main" id="{E969D533-ADEE-2FA7-5FE7-7BCC65431688}"/>
              </a:ext>
            </a:extLst>
          </p:cNvPr>
          <p:cNvSpPr txBox="1"/>
          <p:nvPr/>
        </p:nvSpPr>
        <p:spPr>
          <a:xfrm>
            <a:off x="-48710" y="4624935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Discussion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42" name="文本框 7">
            <a:extLst>
              <a:ext uri="{FF2B5EF4-FFF2-40B4-BE49-F238E27FC236}">
                <a16:creationId xmlns:a16="http://schemas.microsoft.com/office/drawing/2014/main" id="{6E0F1299-855D-C924-1DDD-420AEA3D20E7}"/>
              </a:ext>
            </a:extLst>
          </p:cNvPr>
          <p:cNvSpPr txBox="1"/>
          <p:nvPr/>
        </p:nvSpPr>
        <p:spPr>
          <a:xfrm>
            <a:off x="-49799" y="5538296"/>
            <a:ext cx="15905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altLang="zh-CN" sz="1350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Conclusion</a:t>
            </a:r>
            <a:endParaRPr lang="zh-CN" altLang="en-US" sz="1350" dirty="0">
              <a:solidFill>
                <a:srgbClr val="000000"/>
              </a:solidFill>
              <a:latin typeface="Calibri" panose="020F0502020204030204"/>
              <a:ea typeface="微软雅黑" panose="020B0503020204020204" charset="-122"/>
            </a:endParaRPr>
          </a:p>
        </p:txBody>
      </p:sp>
      <p:sp>
        <p:nvSpPr>
          <p:cNvPr id="5" name="文本框 13">
            <a:extLst>
              <a:ext uri="{FF2B5EF4-FFF2-40B4-BE49-F238E27FC236}">
                <a16:creationId xmlns:a16="http://schemas.microsoft.com/office/drawing/2014/main" id="{E3E18DEC-3D5B-8D93-78CD-F64DCA1E8839}"/>
              </a:ext>
            </a:extLst>
          </p:cNvPr>
          <p:cNvSpPr txBox="1"/>
          <p:nvPr/>
        </p:nvSpPr>
        <p:spPr>
          <a:xfrm>
            <a:off x="2235281" y="754884"/>
            <a:ext cx="9574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 better visualize the classification performance, we examined the </a:t>
            </a:r>
            <a:r>
              <a:rPr lang="en-US" altLang="zh-CN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confusion matrix </a:t>
            </a:r>
            <a:r>
              <a:rPr lang="en-US" altLang="zh-C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 the custom CNN.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886211F-F456-FC8D-D57B-08449280D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636" y="1884595"/>
            <a:ext cx="4632288" cy="409296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E8B4F24-0F1A-EDB4-AA7D-C66CA76D0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964" y="1835608"/>
            <a:ext cx="4632288" cy="41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239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996</TotalTime>
  <Words>790</Words>
  <Application>Microsoft Macintosh PowerPoint</Application>
  <PresentationFormat>宽屏</PresentationFormat>
  <Paragraphs>137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</vt:lpstr>
      <vt:lpstr>等线 Light</vt:lpstr>
      <vt:lpstr>黑体</vt:lpstr>
      <vt:lpstr>微软雅黑</vt:lpstr>
      <vt:lpstr>Arial</vt:lpstr>
      <vt:lpstr>Calibri</vt:lpstr>
      <vt:lpstr>Candara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anqishen</dc:creator>
  <cp:lastModifiedBy>anqishen</cp:lastModifiedBy>
  <cp:revision>26</cp:revision>
  <dcterms:created xsi:type="dcterms:W3CDTF">2025-08-04T03:38:35Z</dcterms:created>
  <dcterms:modified xsi:type="dcterms:W3CDTF">2025-08-07T22:11:32Z</dcterms:modified>
</cp:coreProperties>
</file>

<file path=docProps/thumbnail.jpeg>
</file>